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5" r:id="rId4"/>
    <p:sldId id="259" r:id="rId5"/>
    <p:sldId id="264" r:id="rId6"/>
    <p:sldId id="262" r:id="rId7"/>
    <p:sldId id="260" r:id="rId8"/>
    <p:sldId id="261" r:id="rId9"/>
    <p:sldId id="263"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E89D1-6CFA-4F67-8F83-B8F95BB973B8}" type="datetimeFigureOut">
              <a:rPr kumimoji="1" lang="ja-JP" altLang="en-US" smtClean="0"/>
              <a:t>2021/1/31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00F89-2CA7-4F8C-AD64-225A7141029B}" type="slidenum">
              <a:rPr kumimoji="1" lang="ja-JP" altLang="en-US" smtClean="0"/>
              <a:t>‹#›</a:t>
            </a:fld>
            <a:endParaRPr kumimoji="1" lang="ja-JP" altLang="en-US"/>
          </a:p>
        </p:txBody>
      </p:sp>
    </p:spTree>
    <p:extLst>
      <p:ext uri="{BB962C8B-B14F-4D97-AF65-F5344CB8AC3E}">
        <p14:creationId xmlns:p14="http://schemas.microsoft.com/office/powerpoint/2010/main" val="343650342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2940E-CBFE-455F-8F11-B9496CECA97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37B434B-6386-4AF1-B036-9B876C73B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B77D55-20A0-49B9-A0B4-CB24B120CF23}"/>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5" name="フッター プレースホルダー 4">
            <a:extLst>
              <a:ext uri="{FF2B5EF4-FFF2-40B4-BE49-F238E27FC236}">
                <a16:creationId xmlns:a16="http://schemas.microsoft.com/office/drawing/2014/main" id="{704E88F4-F390-4C39-873D-11845C3A93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CD780F-8D31-46AE-9C61-AE3ABF2E7E83}"/>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8227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604198-86B0-41AE-A8AF-6CC9A6C2A95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F57F560-0853-4C08-B4D7-A474E1663A4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D29932-082D-4874-9020-DE3DAC43151E}"/>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5" name="フッター プレースホルダー 4">
            <a:extLst>
              <a:ext uri="{FF2B5EF4-FFF2-40B4-BE49-F238E27FC236}">
                <a16:creationId xmlns:a16="http://schemas.microsoft.com/office/drawing/2014/main" id="{B903BE5C-19A0-4371-AB20-CA288C66931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9F0518-285F-4AFA-BFB1-AFF36F62A377}"/>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888458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521FDC8-1312-4B1A-8FE2-9B237744172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AA951E6-7D7D-450A-8ACD-A5AE1A9D0E1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A86E72-C555-4FE7-8900-8AE50A5B1C08}"/>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5" name="フッター プレースホルダー 4">
            <a:extLst>
              <a:ext uri="{FF2B5EF4-FFF2-40B4-BE49-F238E27FC236}">
                <a16:creationId xmlns:a16="http://schemas.microsoft.com/office/drawing/2014/main" id="{823A79F2-CBEF-455F-9ED4-CF335F4A36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00CAE3-FFFE-4355-8D41-2CB44917C0D4}"/>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73113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57451-8260-4C2B-9996-F725E4B6B81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6F6A6D-62E1-4475-A332-FE28667EA1A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9F09736-C623-4319-AF03-FA69987C8CB1}"/>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5" name="フッター プレースホルダー 4">
            <a:extLst>
              <a:ext uri="{FF2B5EF4-FFF2-40B4-BE49-F238E27FC236}">
                <a16:creationId xmlns:a16="http://schemas.microsoft.com/office/drawing/2014/main" id="{A9742A74-A598-408D-BFA7-F21567B3C8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10A7B7-D359-4C05-AAD1-FC4AFEADC38C}"/>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465913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D44773-7D64-4AEC-B9BB-92607B31538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6627A77-8FD3-460F-BA47-8C6C03BAF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FC61703-8793-4BB9-9726-F5D51AD24672}"/>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5" name="フッター プレースホルダー 4">
            <a:extLst>
              <a:ext uri="{FF2B5EF4-FFF2-40B4-BE49-F238E27FC236}">
                <a16:creationId xmlns:a16="http://schemas.microsoft.com/office/drawing/2014/main" id="{17F55F35-DA73-4DD0-A081-7A71A4D21F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5FEC0D3-043A-4E5E-836A-6215F185D88D}"/>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3148548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DAC89-C89B-4308-AC9B-539A2DDB6B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AD72D8-CC9D-421F-86A7-BA72A526F3C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8C0EA46-B5B8-44FC-8B89-6B6386BBB7D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B3A79FA-732E-4B1C-958F-0101E2D08F02}"/>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6" name="フッター プレースホルダー 5">
            <a:extLst>
              <a:ext uri="{FF2B5EF4-FFF2-40B4-BE49-F238E27FC236}">
                <a16:creationId xmlns:a16="http://schemas.microsoft.com/office/drawing/2014/main" id="{4A259A94-61D8-4BFD-9F8E-A46E39D56B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DB250D9-A603-442D-A275-30A11E8680CE}"/>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88132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A6BF31-976B-4DD9-A90A-1F42BD0F136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EDEA0EE-FF25-4DB1-BD91-0BC49CC562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75ADBF3-E307-4AAF-A970-E834FD0EE48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7E44FB1-E23B-43B8-99AD-E7FDBFACA3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A890084-CA24-49F3-A2F2-26092A857C4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8064287-3245-4983-836C-2630B6F4623E}"/>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8" name="フッター プレースホルダー 7">
            <a:extLst>
              <a:ext uri="{FF2B5EF4-FFF2-40B4-BE49-F238E27FC236}">
                <a16:creationId xmlns:a16="http://schemas.microsoft.com/office/drawing/2014/main" id="{2110A992-EBD4-4857-B902-EECDE79E064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8356C82-18FA-4259-9270-8FE0E4E2A2F0}"/>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3148264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82A5CA-8D67-4C53-8E04-DBC9F4DC7D9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6688C6D-3841-4B91-95A9-A2C40F9C2ACD}"/>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4" name="フッター プレースホルダー 3">
            <a:extLst>
              <a:ext uri="{FF2B5EF4-FFF2-40B4-BE49-F238E27FC236}">
                <a16:creationId xmlns:a16="http://schemas.microsoft.com/office/drawing/2014/main" id="{97F75A0E-1D45-4A76-BF3A-6A675F5787A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802709D-78CC-4791-A2E6-65993AF2738C}"/>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67706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27F38DA-B811-4F6A-AE95-C9305AD9D5A9}"/>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3" name="フッター プレースホルダー 2">
            <a:extLst>
              <a:ext uri="{FF2B5EF4-FFF2-40B4-BE49-F238E27FC236}">
                <a16:creationId xmlns:a16="http://schemas.microsoft.com/office/drawing/2014/main" id="{B0DF82DD-B6A0-4240-AF3A-A9F2B4E6D45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C9031C7-62FD-4CFD-AA85-A34E1924CE9A}"/>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3638486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72FDD-3BC2-4386-8F1F-B7E6EEFDF25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F0AF67-CCC5-4630-B180-31C1D355EE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00456B7-9870-4C10-B116-41C3B2A7F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106AC19-B9BA-4211-BED8-C4B06043B533}"/>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6" name="フッター プレースホルダー 5">
            <a:extLst>
              <a:ext uri="{FF2B5EF4-FFF2-40B4-BE49-F238E27FC236}">
                <a16:creationId xmlns:a16="http://schemas.microsoft.com/office/drawing/2014/main" id="{26E99E0F-BD03-4253-A84D-88FA62E8C5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6FDB285-8CF5-4B4C-8565-2AAE51F6D252}"/>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63436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89F4F1-5624-408F-B91C-580C09A526A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08F4084-33AF-4918-BB5B-3770CF98F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B72FE76-4CEB-476F-AEBE-DAB3C298F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0C6C4E9-93D5-41FA-9B09-D7541E598933}"/>
              </a:ext>
            </a:extLst>
          </p:cNvPr>
          <p:cNvSpPr>
            <a:spLocks noGrp="1"/>
          </p:cNvSpPr>
          <p:nvPr>
            <p:ph type="dt" sz="half" idx="10"/>
          </p:nvPr>
        </p:nvSpPr>
        <p:spPr/>
        <p:txBody>
          <a:bodyPr/>
          <a:lstStyle/>
          <a:p>
            <a:fld id="{C76E8BF1-A796-43DD-9C8C-F231CC3EEB9F}" type="datetimeFigureOut">
              <a:rPr kumimoji="1" lang="ja-JP" altLang="en-US" smtClean="0"/>
              <a:t>2021/1/31</a:t>
            </a:fld>
            <a:endParaRPr kumimoji="1" lang="ja-JP" altLang="en-US"/>
          </a:p>
        </p:txBody>
      </p:sp>
      <p:sp>
        <p:nvSpPr>
          <p:cNvPr id="6" name="フッター プレースホルダー 5">
            <a:extLst>
              <a:ext uri="{FF2B5EF4-FFF2-40B4-BE49-F238E27FC236}">
                <a16:creationId xmlns:a16="http://schemas.microsoft.com/office/drawing/2014/main" id="{705B86E0-874C-4440-8CBF-04645A75F24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5377A5B-62A3-4D88-A145-D70F54E4E20E}"/>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40151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E4B123C-E5EA-4EDF-A292-6E857A4A5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088E11C-F9B3-4155-8287-13D55509C8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CA1F45B-736F-4B2B-AB39-32F2EED74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E8BF1-A796-43DD-9C8C-F231CC3EEB9F}" type="datetimeFigureOut">
              <a:rPr kumimoji="1" lang="ja-JP" altLang="en-US" smtClean="0"/>
              <a:t>2021/1/31</a:t>
            </a:fld>
            <a:endParaRPr kumimoji="1" lang="ja-JP" altLang="en-US"/>
          </a:p>
        </p:txBody>
      </p:sp>
      <p:sp>
        <p:nvSpPr>
          <p:cNvPr id="5" name="フッター プレースホルダー 4">
            <a:extLst>
              <a:ext uri="{FF2B5EF4-FFF2-40B4-BE49-F238E27FC236}">
                <a16:creationId xmlns:a16="http://schemas.microsoft.com/office/drawing/2014/main" id="{93F98C6E-2236-4F3D-BC94-42B3157295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BEA67D-7011-432A-B59A-F37A67FE8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003212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2.wdp"/><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7D1D242-D514-4DBC-9C0C-E4C83B960A86}"/>
              </a:ext>
            </a:extLst>
          </p:cNvPr>
          <p:cNvPicPr>
            <a:picLocks noChangeAspect="1"/>
          </p:cNvPicPr>
          <p:nvPr/>
        </p:nvPicPr>
        <p:blipFill rotWithShape="1">
          <a:blip r:embed="rId2">
            <a:extLst>
              <a:ext uri="{28A0092B-C50C-407E-A947-70E740481C1C}">
                <a14:useLocalDpi xmlns:a14="http://schemas.microsoft.com/office/drawing/2010/main" val="0"/>
              </a:ext>
            </a:extLst>
          </a:blip>
          <a:srcRect t="25051" b="39511"/>
          <a:stretch/>
        </p:blipFill>
        <p:spPr>
          <a:xfrm>
            <a:off x="-3047" y="10"/>
            <a:ext cx="12191999" cy="6857990"/>
          </a:xfrm>
          <a:prstGeom prst="rect">
            <a:avLst/>
          </a:prstGeom>
        </p:spPr>
      </p:pic>
      <p:sp>
        <p:nvSpPr>
          <p:cNvPr id="2" name="タイトル 1">
            <a:extLst>
              <a:ext uri="{FF2B5EF4-FFF2-40B4-BE49-F238E27FC236}">
                <a16:creationId xmlns:a16="http://schemas.microsoft.com/office/drawing/2014/main" id="{63585A55-F9C1-47E4-BF3E-FE14AB4A6E5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kumimoji="1" lang="ja-JP" altLang="en-US" sz="8800" dirty="0">
                <a:solidFill>
                  <a:srgbClr val="FFFFFF"/>
                </a:solidFill>
              </a:rPr>
              <a:t>天能</a:t>
            </a:r>
          </a:p>
        </p:txBody>
      </p:sp>
      <p:sp>
        <p:nvSpPr>
          <p:cNvPr id="3" name="字幕 2">
            <a:extLst>
              <a:ext uri="{FF2B5EF4-FFF2-40B4-BE49-F238E27FC236}">
                <a16:creationId xmlns:a16="http://schemas.microsoft.com/office/drawing/2014/main" id="{6DB37116-1128-45EF-99B6-6ABBE77035ED}"/>
              </a:ext>
            </a:extLst>
          </p:cNvPr>
          <p:cNvSpPr>
            <a:spLocks noGrp="1"/>
          </p:cNvSpPr>
          <p:nvPr>
            <p:ph type="subTitle" idx="1"/>
          </p:nvPr>
        </p:nvSpPr>
        <p:spPr>
          <a:xfrm>
            <a:off x="1063752" y="5466566"/>
            <a:ext cx="10058400" cy="1282707"/>
          </a:xfrm>
          <a:effectLst>
            <a:outerShdw blurRad="50800" dist="38100" dir="2700000" algn="tl" rotWithShape="0">
              <a:prstClr val="black">
                <a:alpha val="40000"/>
              </a:prstClr>
            </a:outerShdw>
          </a:effectLst>
        </p:spPr>
        <p:txBody>
          <a:bodyPr>
            <a:normAutofit/>
          </a:bodyPr>
          <a:lstStyle/>
          <a:p>
            <a:r>
              <a:rPr kumimoji="1" lang="ja-JP" altLang="en-US" sz="1300" dirty="0">
                <a:solidFill>
                  <a:srgbClr val="FFFFFF"/>
                </a:solidFill>
              </a:rPr>
              <a:t>企画者　伊興良</a:t>
            </a:r>
            <a:endParaRPr kumimoji="1" lang="en-US" altLang="ja-JP" sz="1300" dirty="0">
              <a:solidFill>
                <a:srgbClr val="FFFFFF"/>
              </a:solidFill>
            </a:endParaRPr>
          </a:p>
          <a:p>
            <a:r>
              <a:rPr lang="ja-JP" altLang="en-US" sz="1300" dirty="0">
                <a:solidFill>
                  <a:srgbClr val="FFFFFF"/>
                </a:solidFill>
              </a:rPr>
              <a:t>ジャンル　３ｄ</a:t>
            </a:r>
            <a:r>
              <a:rPr lang="ja-JP" altLang="en-US" sz="1300" b="0" i="0" dirty="0">
                <a:solidFill>
                  <a:srgbClr val="FFFFFF"/>
                </a:solidFill>
                <a:effectLst/>
                <a:latin typeface="arial" panose="020B0604020202020204" pitchFamily="34" charset="0"/>
              </a:rPr>
              <a:t>パルクールアクションゲーム</a:t>
            </a:r>
            <a:endParaRPr lang="en-US" altLang="ja-JP" sz="1300" b="0" i="0" dirty="0">
              <a:solidFill>
                <a:srgbClr val="FFFFFF"/>
              </a:solidFill>
              <a:effectLst/>
              <a:latin typeface="arial" panose="020B0604020202020204" pitchFamily="34" charset="0"/>
            </a:endParaRPr>
          </a:p>
          <a:p>
            <a:r>
              <a:rPr kumimoji="1" lang="ja-JP" altLang="en-US" sz="1300" dirty="0">
                <a:solidFill>
                  <a:srgbClr val="FFFFFF"/>
                </a:solidFill>
                <a:latin typeface="arial" panose="020B0604020202020204" pitchFamily="34" charset="0"/>
              </a:rPr>
              <a:t>ターゲット　サイバーパンク、クトゥルフ神話みたいなアクションゲームを好きひと</a:t>
            </a:r>
            <a:endParaRPr kumimoji="1" lang="en-US" altLang="ja-JP" sz="1300" dirty="0">
              <a:solidFill>
                <a:srgbClr val="FFFFFF"/>
              </a:solidFill>
              <a:latin typeface="arial" panose="020B0604020202020204" pitchFamily="34" charset="0"/>
            </a:endParaRPr>
          </a:p>
          <a:p>
            <a:r>
              <a:rPr lang="ja-JP" altLang="en-US" sz="1300" dirty="0">
                <a:solidFill>
                  <a:srgbClr val="FFFFFF"/>
                </a:solidFill>
                <a:latin typeface="arial" panose="020B0604020202020204" pitchFamily="34" charset="0"/>
              </a:rPr>
              <a:t>プレーヤー人数　</a:t>
            </a:r>
            <a:r>
              <a:rPr lang="en-US" altLang="ja-JP" sz="1300" dirty="0">
                <a:solidFill>
                  <a:srgbClr val="FFFFFF"/>
                </a:solidFill>
                <a:latin typeface="arial" panose="020B0604020202020204" pitchFamily="34" charset="0"/>
              </a:rPr>
              <a:t>1</a:t>
            </a:r>
            <a:r>
              <a:rPr lang="ja-JP" altLang="en-US" sz="1300" dirty="0">
                <a:solidFill>
                  <a:srgbClr val="FFFFFF"/>
                </a:solidFill>
                <a:latin typeface="arial" panose="020B0604020202020204" pitchFamily="34" charset="0"/>
              </a:rPr>
              <a:t>人</a:t>
            </a:r>
            <a:endParaRPr kumimoji="1" lang="ja-JP" altLang="en-US" sz="1300" dirty="0">
              <a:solidFill>
                <a:srgbClr val="FFFFFF"/>
              </a:solidFill>
            </a:endParaRPr>
          </a:p>
        </p:txBody>
      </p:sp>
    </p:spTree>
    <p:extLst>
      <p:ext uri="{BB962C8B-B14F-4D97-AF65-F5344CB8AC3E}">
        <p14:creationId xmlns:p14="http://schemas.microsoft.com/office/powerpoint/2010/main" val="376383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図 58">
            <a:extLst>
              <a:ext uri="{FF2B5EF4-FFF2-40B4-BE49-F238E27FC236}">
                <a16:creationId xmlns:a16="http://schemas.microsoft.com/office/drawing/2014/main" id="{7EC5A5DC-A488-4B73-B938-26DC3440AB7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5051" b="39512"/>
          <a:stretch/>
        </p:blipFill>
        <p:spPr>
          <a:xfrm>
            <a:off x="20" y="1"/>
            <a:ext cx="12191980" cy="6857999"/>
          </a:xfrm>
          <a:prstGeom prst="rect">
            <a:avLst/>
          </a:prstGeom>
        </p:spPr>
      </p:pic>
      <p:sp>
        <p:nvSpPr>
          <p:cNvPr id="2" name="タイトル 1">
            <a:extLst>
              <a:ext uri="{FF2B5EF4-FFF2-40B4-BE49-F238E27FC236}">
                <a16:creationId xmlns:a16="http://schemas.microsoft.com/office/drawing/2014/main" id="{6D8B220E-5FCF-4996-92A8-9B4EF2B519B8}"/>
              </a:ext>
            </a:extLst>
          </p:cNvPr>
          <p:cNvSpPr>
            <a:spLocks noGrp="1"/>
          </p:cNvSpPr>
          <p:nvPr>
            <p:ph type="title"/>
          </p:nvPr>
        </p:nvSpPr>
        <p:spPr>
          <a:xfrm>
            <a:off x="838201" y="1065862"/>
            <a:ext cx="3313164" cy="4726276"/>
          </a:xfrm>
        </p:spPr>
        <p:txBody>
          <a:bodyPr>
            <a:normAutofit/>
          </a:bodyPr>
          <a:lstStyle/>
          <a:p>
            <a:pPr algn="r"/>
            <a:r>
              <a:rPr kumimoji="1" lang="ja-JP" altLang="en-US" sz="4000" dirty="0">
                <a:solidFill>
                  <a:srgbClr val="FFFFFF"/>
                </a:solidFill>
              </a:rPr>
              <a:t>ストーリー</a:t>
            </a:r>
          </a:p>
        </p:txBody>
      </p:sp>
      <p:sp>
        <p:nvSpPr>
          <p:cNvPr id="3" name="コンテンツ プレースホルダー 2">
            <a:extLst>
              <a:ext uri="{FF2B5EF4-FFF2-40B4-BE49-F238E27FC236}">
                <a16:creationId xmlns:a16="http://schemas.microsoft.com/office/drawing/2014/main" id="{6E747F68-E1FC-448F-83A9-B5CA4D2C47FE}"/>
              </a:ext>
            </a:extLst>
          </p:cNvPr>
          <p:cNvSpPr>
            <a:spLocks noGrp="1"/>
          </p:cNvSpPr>
          <p:nvPr>
            <p:ph idx="1"/>
          </p:nvPr>
        </p:nvSpPr>
        <p:spPr>
          <a:xfrm>
            <a:off x="5155379" y="1065862"/>
            <a:ext cx="5744685" cy="4726276"/>
          </a:xfrm>
        </p:spPr>
        <p:txBody>
          <a:bodyPr anchor="ctr">
            <a:normAutofit/>
          </a:bodyPr>
          <a:lstStyle/>
          <a:p>
            <a:r>
              <a:rPr kumimoji="1" lang="ja-JP" altLang="en-US" sz="1400" dirty="0">
                <a:solidFill>
                  <a:srgbClr val="FFFFFF"/>
                </a:solidFill>
              </a:rPr>
              <a:t>　　世間に隔絶した東方の国ーー「九州中原」（きゅうしゅうちゅうげん）は数百年の発展し、能源不足の状況になるため、ついに新たな能源「能気（のうき）」を発見された。それに出られた新職種ーー「能気（のうき）」と荷物を市民に配達人ーー「天能使」が誕生された。</a:t>
            </a:r>
            <a:endParaRPr kumimoji="1" lang="en-US" altLang="ja-JP" sz="1400" dirty="0">
              <a:solidFill>
                <a:srgbClr val="FFFFFF"/>
              </a:solidFill>
            </a:endParaRPr>
          </a:p>
          <a:p>
            <a:r>
              <a:rPr kumimoji="1" lang="ja-JP" altLang="en-US" sz="1400" dirty="0">
                <a:solidFill>
                  <a:srgbClr val="FFFFFF"/>
                </a:solidFill>
              </a:rPr>
              <a:t>　　天能使が、都市の上に貴族たちに配達して、ビルの間に高効率に移動するため、必要な技術ーーパルクールがある。</a:t>
            </a:r>
            <a:endParaRPr kumimoji="1" lang="en-US" altLang="ja-JP" sz="1400" dirty="0">
              <a:solidFill>
                <a:srgbClr val="FFFFFF"/>
              </a:solidFill>
            </a:endParaRPr>
          </a:p>
          <a:p>
            <a:r>
              <a:rPr kumimoji="1" lang="ja-JP" altLang="en-US" sz="1400" dirty="0">
                <a:solidFill>
                  <a:srgbClr val="FFFFFF"/>
                </a:solidFill>
              </a:rPr>
              <a:t>　　しかし実は能気（のうき）が伝説のーー「盤古」が蘇るとき分泌されるものなので、能気を使った人たちが化け物になってしまった。そして盤古が蘇るほど、能気がもっと活躍化になると、ついある日に都市で大混乱「</a:t>
            </a:r>
            <a:r>
              <a:rPr kumimoji="1" lang="zh-CN" altLang="en-US" sz="1400" dirty="0">
                <a:solidFill>
                  <a:srgbClr val="FFFFFF"/>
                </a:solidFill>
              </a:rPr>
              <a:t>逐日</a:t>
            </a:r>
            <a:r>
              <a:rPr kumimoji="1" lang="ja-JP" altLang="en-US" sz="1400" dirty="0">
                <a:solidFill>
                  <a:srgbClr val="FFFFFF"/>
                </a:solidFill>
              </a:rPr>
              <a:t>」が現れた。</a:t>
            </a:r>
            <a:endParaRPr kumimoji="1" lang="en-US" altLang="ja-JP" sz="1400" dirty="0">
              <a:solidFill>
                <a:srgbClr val="FFFFFF"/>
              </a:solidFill>
            </a:endParaRPr>
          </a:p>
          <a:p>
            <a:r>
              <a:rPr lang="ja-JP" altLang="en-US" sz="1400" dirty="0">
                <a:solidFill>
                  <a:srgbClr val="FFFFFF"/>
                </a:solidFill>
              </a:rPr>
              <a:t>　　主人公は、大勢の</a:t>
            </a:r>
            <a:r>
              <a:rPr kumimoji="1" lang="ja-JP" altLang="en-US" sz="1400" dirty="0">
                <a:solidFill>
                  <a:srgbClr val="FFFFFF"/>
                </a:solidFill>
              </a:rPr>
              <a:t>天能使たちの一つとなり、人間性がなくて毎日だらだらしている普通の行尸走肉だけど、 「</a:t>
            </a:r>
            <a:r>
              <a:rPr kumimoji="1" lang="zh-CN" altLang="en-US" sz="1400" dirty="0">
                <a:solidFill>
                  <a:srgbClr val="FFFFFF"/>
                </a:solidFill>
              </a:rPr>
              <a:t>逐日</a:t>
            </a:r>
            <a:r>
              <a:rPr kumimoji="1" lang="ja-JP" altLang="en-US" sz="1400" dirty="0">
                <a:solidFill>
                  <a:srgbClr val="FFFFFF"/>
                </a:solidFill>
              </a:rPr>
              <a:t>」に日に、突然大規模の荷物に配達され、 「九州中原」で古い恐怖に巻き込まれだ。</a:t>
            </a:r>
            <a:endParaRPr kumimoji="1" lang="en-US" altLang="ja-JP" sz="1400" dirty="0">
              <a:solidFill>
                <a:srgbClr val="FFFFFF"/>
              </a:solidFill>
            </a:endParaRPr>
          </a:p>
          <a:p>
            <a:r>
              <a:rPr kumimoji="1" lang="ja-JP" altLang="en-US" sz="1400" dirty="0">
                <a:solidFill>
                  <a:srgbClr val="FFFFFF"/>
                </a:solidFill>
              </a:rPr>
              <a:t>　　プレイヤーが町の中にパルクールして化け物を排除し、人々の生活を守っている。</a:t>
            </a:r>
          </a:p>
        </p:txBody>
      </p:sp>
    </p:spTree>
    <p:extLst>
      <p:ext uri="{BB962C8B-B14F-4D97-AF65-F5344CB8AC3E}">
        <p14:creationId xmlns:p14="http://schemas.microsoft.com/office/powerpoint/2010/main" val="4333629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7C08A85B-01D1-4E43-BCBE-014E67E1431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0000"/>
                    </a14:imgEffect>
                    <a14:imgEffect>
                      <a14:brightnessContrast bright="5000" contrast="-60000"/>
                    </a14:imgEffect>
                  </a14:imgLayer>
                </a14:imgProps>
              </a:ext>
              <a:ext uri="{28A0092B-C50C-407E-A947-70E740481C1C}">
                <a14:useLocalDpi xmlns:a14="http://schemas.microsoft.com/office/drawing/2010/main" val="0"/>
              </a:ext>
            </a:extLst>
          </a:blip>
          <a:srcRect t="25051" b="39511"/>
          <a:stretch/>
        </p:blipFill>
        <p:spPr>
          <a:xfrm>
            <a:off x="-3047" y="10"/>
            <a:ext cx="12191999" cy="6857990"/>
          </a:xfrm>
          <a:prstGeom prst="rect">
            <a:avLst/>
          </a:prstGeom>
        </p:spPr>
      </p:pic>
      <p:sp>
        <p:nvSpPr>
          <p:cNvPr id="16" name="直角三角形 15">
            <a:extLst>
              <a:ext uri="{FF2B5EF4-FFF2-40B4-BE49-F238E27FC236}">
                <a16:creationId xmlns:a16="http://schemas.microsoft.com/office/drawing/2014/main" id="{959AED96-C320-475F-951F-52C5819FAFAA}"/>
              </a:ext>
            </a:extLst>
          </p:cNvPr>
          <p:cNvSpPr/>
          <p:nvPr/>
        </p:nvSpPr>
        <p:spPr>
          <a:xfrm>
            <a:off x="276068" y="2144358"/>
            <a:ext cx="10677237" cy="4475621"/>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直角三角形 13">
            <a:extLst>
              <a:ext uri="{FF2B5EF4-FFF2-40B4-BE49-F238E27FC236}">
                <a16:creationId xmlns:a16="http://schemas.microsoft.com/office/drawing/2014/main" id="{AD92C084-0FDD-48C5-9C31-A332C2034587}"/>
              </a:ext>
            </a:extLst>
          </p:cNvPr>
          <p:cNvSpPr/>
          <p:nvPr/>
        </p:nvSpPr>
        <p:spPr>
          <a:xfrm rot="10800000">
            <a:off x="1130982" y="667107"/>
            <a:ext cx="10677237" cy="4475621"/>
          </a:xfrm>
          <a:prstGeom prst="rtTriangl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0C042E68-21BF-4C22-9C1A-75534B7B7A2E}"/>
              </a:ext>
            </a:extLst>
          </p:cNvPr>
          <p:cNvSpPr txBox="1">
            <a:spLocks/>
          </p:cNvSpPr>
          <p:nvPr/>
        </p:nvSpPr>
        <p:spPr>
          <a:xfrm>
            <a:off x="20503" y="166995"/>
            <a:ext cx="3438144" cy="5484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4000" dirty="0">
                <a:solidFill>
                  <a:schemeClr val="bg1"/>
                </a:solidFill>
                <a:latin typeface="HG創英角ﾎﾟｯﾌﾟ体" panose="040B0A09000000000000" pitchFamily="49" charset="-128"/>
                <a:ea typeface="HG創英角ﾎﾟｯﾌﾟ体" panose="040B0A09000000000000" pitchFamily="49" charset="-128"/>
              </a:rPr>
              <a:t>コンセプト</a:t>
            </a:r>
          </a:p>
        </p:txBody>
      </p:sp>
      <p:sp>
        <p:nvSpPr>
          <p:cNvPr id="5" name="コンテンツ プレースホルダー 2">
            <a:extLst>
              <a:ext uri="{FF2B5EF4-FFF2-40B4-BE49-F238E27FC236}">
                <a16:creationId xmlns:a16="http://schemas.microsoft.com/office/drawing/2014/main" id="{DFD0C8D0-FD9C-454E-B47F-223EF3E9E500}"/>
              </a:ext>
            </a:extLst>
          </p:cNvPr>
          <p:cNvSpPr txBox="1">
            <a:spLocks/>
          </p:cNvSpPr>
          <p:nvPr/>
        </p:nvSpPr>
        <p:spPr>
          <a:xfrm>
            <a:off x="2304320" y="667107"/>
            <a:ext cx="6688760" cy="47702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HG創英角ﾎﾟｯﾌﾟ体" panose="040B0A09000000000000" pitchFamily="49" charset="-128"/>
                <a:ea typeface="HG創英角ﾎﾟｯﾌﾟ体" panose="040B0A09000000000000" pitchFamily="49" charset="-128"/>
              </a:rPr>
              <a:t>世界を自由に探索して、謎を解明しよう！</a:t>
            </a:r>
          </a:p>
        </p:txBody>
      </p:sp>
      <p:sp>
        <p:nvSpPr>
          <p:cNvPr id="2" name="テキスト ボックス 1">
            <a:extLst>
              <a:ext uri="{FF2B5EF4-FFF2-40B4-BE49-F238E27FC236}">
                <a16:creationId xmlns:a16="http://schemas.microsoft.com/office/drawing/2014/main" id="{9551B711-3A75-4773-B36E-D9AF6A0FBCF5}"/>
              </a:ext>
            </a:extLst>
          </p:cNvPr>
          <p:cNvSpPr txBox="1"/>
          <p:nvPr/>
        </p:nvSpPr>
        <p:spPr>
          <a:xfrm rot="1447102">
            <a:off x="83403" y="3091318"/>
            <a:ext cx="4374518" cy="738664"/>
          </a:xfrm>
          <a:prstGeom prst="rect">
            <a:avLst/>
          </a:prstGeom>
          <a:noFill/>
        </p:spPr>
        <p:txBody>
          <a:bodyPr wrap="square" rtlCol="0">
            <a:spAutoFit/>
          </a:bodyPr>
          <a:lstStyle/>
          <a:p>
            <a:r>
              <a:rPr lang="ja-JP" altLang="en-US" sz="2400" i="1" dirty="0">
                <a:solidFill>
                  <a:schemeClr val="bg1"/>
                </a:solidFill>
                <a:latin typeface="HG創英角ﾎﾟｯﾌﾟ体" panose="040B0A09000000000000" pitchFamily="49" charset="-128"/>
                <a:ea typeface="HG創英角ﾎﾟｯﾌﾟ体" panose="040B0A09000000000000" pitchFamily="49" charset="-128"/>
              </a:rPr>
              <a:t>都市の上にパルクール</a:t>
            </a:r>
            <a:r>
              <a:rPr lang="en-US" altLang="ja-JP" sz="2400" i="1" dirty="0">
                <a:solidFill>
                  <a:schemeClr val="bg1"/>
                </a:solidFill>
                <a:latin typeface="HG創英角ﾎﾟｯﾌﾟ体" panose="040B0A09000000000000" pitchFamily="49" charset="-128"/>
                <a:ea typeface="HG創英角ﾎﾟｯﾌﾟ体" panose="040B0A09000000000000" pitchFamily="49" charset="-128"/>
              </a:rPr>
              <a:t>!</a:t>
            </a:r>
          </a:p>
          <a:p>
            <a:endParaRPr kumimoji="1" lang="ja-JP" altLang="en-US" dirty="0"/>
          </a:p>
        </p:txBody>
      </p:sp>
      <p:pic>
        <p:nvPicPr>
          <p:cNvPr id="12" name="図 11" descr="ジャンプする瞬間のスケートボーダー&#10;&#10;自動的に生成された説明">
            <a:extLst>
              <a:ext uri="{FF2B5EF4-FFF2-40B4-BE49-F238E27FC236}">
                <a16:creationId xmlns:a16="http://schemas.microsoft.com/office/drawing/2014/main" id="{5A5BF724-B6B6-4B66-ADB6-389F3FDE30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29531">
            <a:off x="2560321" y="4231317"/>
            <a:ext cx="3666103" cy="2359373"/>
          </a:xfrm>
          <a:prstGeom prst="rect">
            <a:avLst/>
          </a:prstGeom>
        </p:spPr>
      </p:pic>
      <p:sp>
        <p:nvSpPr>
          <p:cNvPr id="17" name="テキスト ボックス 16">
            <a:extLst>
              <a:ext uri="{FF2B5EF4-FFF2-40B4-BE49-F238E27FC236}">
                <a16:creationId xmlns:a16="http://schemas.microsoft.com/office/drawing/2014/main" id="{E602AA1B-7B85-4A04-9A56-3225417E7031}"/>
              </a:ext>
            </a:extLst>
          </p:cNvPr>
          <p:cNvSpPr txBox="1"/>
          <p:nvPr/>
        </p:nvSpPr>
        <p:spPr>
          <a:xfrm>
            <a:off x="383782" y="3695862"/>
            <a:ext cx="2287898" cy="2862322"/>
          </a:xfrm>
          <a:prstGeom prst="rect">
            <a:avLst/>
          </a:prstGeom>
          <a:noFill/>
        </p:spPr>
        <p:txBody>
          <a:bodyPr wrap="square" rtlCol="0">
            <a:spAutoFit/>
          </a:bodyPr>
          <a:lstStyle/>
          <a:p>
            <a:pPr algn="ctr"/>
            <a:r>
              <a:rPr lang="ja-JP" altLang="en-US" sz="1800" dirty="0">
                <a:solidFill>
                  <a:schemeClr val="bg1"/>
                </a:solidFill>
                <a:latin typeface="HG創英角ﾎﾟｯﾌﾟ体" panose="040B0A09000000000000" pitchFamily="49" charset="-128"/>
                <a:ea typeface="HG創英角ﾎﾟｯﾌﾟ体" panose="040B0A09000000000000" pitchFamily="49" charset="-128"/>
              </a:rPr>
              <a:t>　　壁や地形を活かして飛び移る・飛び降りる・回転して受け身をとるといったダイナミックな動作も繰り返し行われて（走る・跳ぶ・登る）、場所に移動して、敵を退治する！</a:t>
            </a:r>
            <a:endParaRPr lang="en-US" altLang="ja-JP" sz="1800" dirty="0">
              <a:solidFill>
                <a:schemeClr val="bg1"/>
              </a:solidFill>
              <a:latin typeface="HG創英角ﾎﾟｯﾌﾟ体" panose="040B0A09000000000000" pitchFamily="49" charset="-128"/>
              <a:ea typeface="HG創英角ﾎﾟｯﾌﾟ体" panose="040B0A09000000000000" pitchFamily="49" charset="-128"/>
            </a:endParaRPr>
          </a:p>
          <a:p>
            <a:endParaRPr kumimoji="1" lang="ja-JP" altLang="en-US" dirty="0"/>
          </a:p>
        </p:txBody>
      </p:sp>
      <p:pic>
        <p:nvPicPr>
          <p:cNvPr id="20" name="図 19" descr="船, 大きい, 煙, 光 が含まれている画像&#10;&#10;自動的に生成された説明">
            <a:extLst>
              <a:ext uri="{FF2B5EF4-FFF2-40B4-BE49-F238E27FC236}">
                <a16:creationId xmlns:a16="http://schemas.microsoft.com/office/drawing/2014/main" id="{4A0BA19D-9F32-4E96-85AD-23A5A134E9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264846" y="1096584"/>
            <a:ext cx="3261143" cy="1502894"/>
          </a:xfrm>
          <a:prstGeom prst="rect">
            <a:avLst/>
          </a:prstGeom>
        </p:spPr>
      </p:pic>
      <p:sp>
        <p:nvSpPr>
          <p:cNvPr id="18" name="テキスト ボックス 17">
            <a:extLst>
              <a:ext uri="{FF2B5EF4-FFF2-40B4-BE49-F238E27FC236}">
                <a16:creationId xmlns:a16="http://schemas.microsoft.com/office/drawing/2014/main" id="{2F10A67E-0101-4E59-9C60-5330EC10F086}"/>
              </a:ext>
            </a:extLst>
          </p:cNvPr>
          <p:cNvSpPr txBox="1"/>
          <p:nvPr/>
        </p:nvSpPr>
        <p:spPr>
          <a:xfrm rot="1374290">
            <a:off x="404227" y="3290018"/>
            <a:ext cx="12424242" cy="1477328"/>
          </a:xfrm>
          <a:prstGeom prst="rect">
            <a:avLst/>
          </a:prstGeom>
          <a:noFill/>
        </p:spPr>
        <p:txBody>
          <a:bodyPr wrap="square" rtlCol="0">
            <a:spAutoFit/>
          </a:bodyPr>
          <a:lstStyle/>
          <a:p>
            <a:r>
              <a:rPr kumimoji="1" lang="ja-JP" altLang="en-US" sz="7200" i="1" dirty="0">
                <a:latin typeface="HG創英角ﾎﾟｯﾌﾟ体" panose="040B0A09000000000000" pitchFamily="49" charset="-128"/>
                <a:ea typeface="HG創英角ﾎﾟｯﾌﾟ体" panose="040B0A09000000000000" pitchFamily="49" charset="-128"/>
              </a:rPr>
              <a:t>剣を使って、　敵を殺す！</a:t>
            </a:r>
          </a:p>
          <a:p>
            <a:endParaRPr kumimoji="1" lang="ja-JP" altLang="en-US" dirty="0"/>
          </a:p>
        </p:txBody>
      </p:sp>
      <p:pic>
        <p:nvPicPr>
          <p:cNvPr id="22" name="図 21" descr="建物, 屋外, 船, 船舶 が含まれている画像&#10;&#10;自動的に生成された説明">
            <a:extLst>
              <a:ext uri="{FF2B5EF4-FFF2-40B4-BE49-F238E27FC236}">
                <a16:creationId xmlns:a16="http://schemas.microsoft.com/office/drawing/2014/main" id="{42425642-35A6-462E-8393-22AEFCBADD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49514">
            <a:off x="8182302" y="2631333"/>
            <a:ext cx="3413110" cy="1625123"/>
          </a:xfrm>
          <a:prstGeom prst="rect">
            <a:avLst/>
          </a:prstGeom>
        </p:spPr>
      </p:pic>
      <p:pic>
        <p:nvPicPr>
          <p:cNvPr id="24" name="図 23" descr="屋外, ボート, 大きい, 船 が含まれている画像&#10;&#10;自動的に生成された説明">
            <a:extLst>
              <a:ext uri="{FF2B5EF4-FFF2-40B4-BE49-F238E27FC236}">
                <a16:creationId xmlns:a16="http://schemas.microsoft.com/office/drawing/2014/main" id="{2E69C4F0-19C9-405B-83EB-72F003BFE5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15156" y="807137"/>
            <a:ext cx="3302523" cy="1422658"/>
          </a:xfrm>
          <a:prstGeom prst="rect">
            <a:avLst/>
          </a:prstGeom>
        </p:spPr>
      </p:pic>
      <p:pic>
        <p:nvPicPr>
          <p:cNvPr id="26" name="図 25">
            <a:extLst>
              <a:ext uri="{FF2B5EF4-FFF2-40B4-BE49-F238E27FC236}">
                <a16:creationId xmlns:a16="http://schemas.microsoft.com/office/drawing/2014/main" id="{42310988-45A8-42AD-8F21-85A1E5B637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99533" y="2092005"/>
            <a:ext cx="2844444" cy="2857143"/>
          </a:xfrm>
          <a:prstGeom prst="rect">
            <a:avLst/>
          </a:prstGeom>
        </p:spPr>
      </p:pic>
      <p:pic>
        <p:nvPicPr>
          <p:cNvPr id="28" name="図 27" descr="暗い, 探す, 座る, 立つ が含まれている画像&#10;&#10;自動的に生成された説明">
            <a:extLst>
              <a:ext uri="{FF2B5EF4-FFF2-40B4-BE49-F238E27FC236}">
                <a16:creationId xmlns:a16="http://schemas.microsoft.com/office/drawing/2014/main" id="{96BDF5F0-F1B1-4191-BEF9-FAF36437CA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48697" y="2103898"/>
            <a:ext cx="2454082" cy="2857143"/>
          </a:xfrm>
          <a:prstGeom prst="rect">
            <a:avLst/>
          </a:prstGeom>
        </p:spPr>
      </p:pic>
      <p:pic>
        <p:nvPicPr>
          <p:cNvPr id="32" name="図 31">
            <a:extLst>
              <a:ext uri="{FF2B5EF4-FFF2-40B4-BE49-F238E27FC236}">
                <a16:creationId xmlns:a16="http://schemas.microsoft.com/office/drawing/2014/main" id="{164C3D47-2E0B-4CDD-A47F-F1256D3AEC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4380515">
            <a:off x="1563484" y="2551804"/>
            <a:ext cx="8401845" cy="3250178"/>
          </a:xfrm>
          <a:prstGeom prst="rect">
            <a:avLst/>
          </a:prstGeom>
        </p:spPr>
      </p:pic>
      <p:pic>
        <p:nvPicPr>
          <p:cNvPr id="30" name="図 29">
            <a:extLst>
              <a:ext uri="{FF2B5EF4-FFF2-40B4-BE49-F238E27FC236}">
                <a16:creationId xmlns:a16="http://schemas.microsoft.com/office/drawing/2014/main" id="{AFF1709A-2826-4C7D-90ED-69BBCEDCB8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189441">
            <a:off x="1458735" y="1414611"/>
            <a:ext cx="8611340" cy="4562499"/>
          </a:xfrm>
          <a:prstGeom prst="rect">
            <a:avLst/>
          </a:prstGeom>
        </p:spPr>
      </p:pic>
      <p:pic>
        <p:nvPicPr>
          <p:cNvPr id="36" name="図 35">
            <a:extLst>
              <a:ext uri="{FF2B5EF4-FFF2-40B4-BE49-F238E27FC236}">
                <a16:creationId xmlns:a16="http://schemas.microsoft.com/office/drawing/2014/main" id="{8CCAA107-D830-4F53-A4AD-6F8C62541D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87234" y="4758336"/>
            <a:ext cx="3504762" cy="2323809"/>
          </a:xfrm>
          <a:prstGeom prst="rect">
            <a:avLst/>
          </a:prstGeom>
        </p:spPr>
      </p:pic>
      <p:pic>
        <p:nvPicPr>
          <p:cNvPr id="38" name="図 37" descr="猫 が含まれている画像&#10;&#10;自動的に生成された説明">
            <a:extLst>
              <a:ext uri="{FF2B5EF4-FFF2-40B4-BE49-F238E27FC236}">
                <a16:creationId xmlns:a16="http://schemas.microsoft.com/office/drawing/2014/main" id="{F1FC2DD8-A428-4979-B45A-0E73EAAA15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98527" y="5147217"/>
            <a:ext cx="3504762" cy="2323809"/>
          </a:xfrm>
          <a:prstGeom prst="rect">
            <a:avLst/>
          </a:prstGeom>
        </p:spPr>
      </p:pic>
      <p:pic>
        <p:nvPicPr>
          <p:cNvPr id="40" name="図 39" descr="飛ぶ が含まれている画像&#10;&#10;自動的に生成された説明">
            <a:extLst>
              <a:ext uri="{FF2B5EF4-FFF2-40B4-BE49-F238E27FC236}">
                <a16:creationId xmlns:a16="http://schemas.microsoft.com/office/drawing/2014/main" id="{00C9C6D3-F0B6-4F6A-895A-2AF3F33297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46836" y="4407618"/>
            <a:ext cx="3504762" cy="2323809"/>
          </a:xfrm>
          <a:prstGeom prst="rect">
            <a:avLst/>
          </a:prstGeom>
        </p:spPr>
      </p:pic>
      <p:pic>
        <p:nvPicPr>
          <p:cNvPr id="42" name="図 41" descr="座る, 暗い, 猫, ノートパソコン が含まれている画像&#10;&#10;自動的に生成された説明">
            <a:extLst>
              <a:ext uri="{FF2B5EF4-FFF2-40B4-BE49-F238E27FC236}">
                <a16:creationId xmlns:a16="http://schemas.microsoft.com/office/drawing/2014/main" id="{8D18E348-FADA-455E-85E8-F9476C3BF5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2861" y="5383832"/>
            <a:ext cx="3504762" cy="2323809"/>
          </a:xfrm>
          <a:prstGeom prst="rect">
            <a:avLst/>
          </a:prstGeom>
        </p:spPr>
      </p:pic>
    </p:spTree>
    <p:extLst>
      <p:ext uri="{BB962C8B-B14F-4D97-AF65-F5344CB8AC3E}">
        <p14:creationId xmlns:p14="http://schemas.microsoft.com/office/powerpoint/2010/main" val="169913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4C852453-B023-4E6D-9667-0F7FA2ACB420}"/>
              </a:ext>
            </a:extLst>
          </p:cNvPr>
          <p:cNvPicPr>
            <a:picLocks noChangeAspect="1"/>
          </p:cNvPicPr>
          <p:nvPr/>
        </p:nvPicPr>
        <p:blipFill rotWithShape="1">
          <a:blip r:embed="rId2">
            <a:extLst>
              <a:ext uri="{28A0092B-C50C-407E-A947-70E740481C1C}">
                <a14:useLocalDpi xmlns:a14="http://schemas.microsoft.com/office/drawing/2010/main" val="0"/>
              </a:ext>
            </a:extLst>
          </a:blip>
          <a:srcRect t="21716" r="9090" b="32978"/>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F36C4ED-0719-41C8-ACB9-34E9D8B3348C}"/>
              </a:ext>
            </a:extLst>
          </p:cNvPr>
          <p:cNvSpPr>
            <a:spLocks noGrp="1"/>
          </p:cNvSpPr>
          <p:nvPr>
            <p:ph type="title"/>
          </p:nvPr>
        </p:nvSpPr>
        <p:spPr>
          <a:xfrm>
            <a:off x="478274" y="1134290"/>
            <a:ext cx="3438144" cy="1124712"/>
          </a:xfrm>
        </p:spPr>
        <p:txBody>
          <a:bodyPr anchor="b">
            <a:normAutofit/>
          </a:bodyPr>
          <a:lstStyle/>
          <a:p>
            <a:r>
              <a:rPr kumimoji="1" lang="ja-JP" altLang="en-US" sz="2800" dirty="0">
                <a:latin typeface="HG創英角ﾎﾟｯﾌﾟ体" panose="040B0A09000000000000" pitchFamily="49" charset="-128"/>
                <a:ea typeface="HG創英角ﾎﾟｯﾌﾟ体" panose="040B0A09000000000000" pitchFamily="49" charset="-128"/>
              </a:rPr>
              <a:t>ゲーム内容</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図 6">
            <a:extLst>
              <a:ext uri="{FF2B5EF4-FFF2-40B4-BE49-F238E27FC236}">
                <a16:creationId xmlns:a16="http://schemas.microsoft.com/office/drawing/2014/main" id="{0E7997B1-3D5D-40F2-8158-66677FB63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818" y="3162238"/>
            <a:ext cx="932098" cy="533524"/>
          </a:xfrm>
          <a:prstGeom prst="rect">
            <a:avLst/>
          </a:prstGeom>
        </p:spPr>
      </p:pic>
      <p:pic>
        <p:nvPicPr>
          <p:cNvPr id="14" name="図 13" descr="動物, 男, 暗い, テレビ が含まれている画像&#10;&#10;自動的に生成された説明">
            <a:extLst>
              <a:ext uri="{FF2B5EF4-FFF2-40B4-BE49-F238E27FC236}">
                <a16:creationId xmlns:a16="http://schemas.microsoft.com/office/drawing/2014/main" id="{0BC3ADDD-AFC7-4546-B34E-6784E4FC7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3051" y="865728"/>
            <a:ext cx="1092063" cy="1574603"/>
          </a:xfrm>
          <a:prstGeom prst="rect">
            <a:avLst/>
          </a:prstGeom>
        </p:spPr>
      </p:pic>
      <p:pic>
        <p:nvPicPr>
          <p:cNvPr id="16" name="図 15">
            <a:extLst>
              <a:ext uri="{FF2B5EF4-FFF2-40B4-BE49-F238E27FC236}">
                <a16:creationId xmlns:a16="http://schemas.microsoft.com/office/drawing/2014/main" id="{1DA1E371-8D7F-4672-A997-58777D5D5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748" y="455419"/>
            <a:ext cx="1142857" cy="2006349"/>
          </a:xfrm>
          <a:prstGeom prst="rect">
            <a:avLst/>
          </a:prstGeom>
        </p:spPr>
      </p:pic>
      <p:pic>
        <p:nvPicPr>
          <p:cNvPr id="18" name="図 17" descr="猫 が含まれている画像&#10;&#10;自動的に生成された説明">
            <a:extLst>
              <a:ext uri="{FF2B5EF4-FFF2-40B4-BE49-F238E27FC236}">
                <a16:creationId xmlns:a16="http://schemas.microsoft.com/office/drawing/2014/main" id="{61B5D545-2E60-41B1-8ECE-7BDD8E7AA1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2434" y="252244"/>
            <a:ext cx="1409524" cy="2209524"/>
          </a:xfrm>
          <a:prstGeom prst="rect">
            <a:avLst/>
          </a:prstGeom>
        </p:spPr>
      </p:pic>
      <p:pic>
        <p:nvPicPr>
          <p:cNvPr id="28" name="図 27">
            <a:extLst>
              <a:ext uri="{FF2B5EF4-FFF2-40B4-BE49-F238E27FC236}">
                <a16:creationId xmlns:a16="http://schemas.microsoft.com/office/drawing/2014/main" id="{57CE062E-531F-4E13-8607-254018342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147" y="3162238"/>
            <a:ext cx="932098" cy="533524"/>
          </a:xfrm>
          <a:prstGeom prst="rect">
            <a:avLst/>
          </a:prstGeom>
        </p:spPr>
      </p:pic>
      <p:sp>
        <p:nvSpPr>
          <p:cNvPr id="20" name="テキスト ボックス 19">
            <a:extLst>
              <a:ext uri="{FF2B5EF4-FFF2-40B4-BE49-F238E27FC236}">
                <a16:creationId xmlns:a16="http://schemas.microsoft.com/office/drawing/2014/main" id="{897D5534-0C7F-4B2B-ACFD-8A519C61EF18}"/>
              </a:ext>
            </a:extLst>
          </p:cNvPr>
          <p:cNvSpPr txBox="1"/>
          <p:nvPr/>
        </p:nvSpPr>
        <p:spPr>
          <a:xfrm>
            <a:off x="7332466" y="2714002"/>
            <a:ext cx="877163" cy="369332"/>
          </a:xfrm>
          <a:prstGeom prst="rect">
            <a:avLst/>
          </a:prstGeom>
          <a:noFill/>
        </p:spPr>
        <p:txBody>
          <a:bodyPr wrap="none" rtlCol="0">
            <a:spAutoFit/>
          </a:bodyPr>
          <a:lstStyle/>
          <a:p>
            <a:r>
              <a:rPr kumimoji="1" lang="ja-JP" altLang="en-US" dirty="0"/>
              <a:t>跳ぶ！</a:t>
            </a:r>
          </a:p>
        </p:txBody>
      </p:sp>
      <p:sp>
        <p:nvSpPr>
          <p:cNvPr id="30" name="テキスト ボックス 29">
            <a:extLst>
              <a:ext uri="{FF2B5EF4-FFF2-40B4-BE49-F238E27FC236}">
                <a16:creationId xmlns:a16="http://schemas.microsoft.com/office/drawing/2014/main" id="{450F6E5E-D8DE-4FB2-8A85-1E87FDAF9836}"/>
              </a:ext>
            </a:extLst>
          </p:cNvPr>
          <p:cNvSpPr txBox="1"/>
          <p:nvPr/>
        </p:nvSpPr>
        <p:spPr>
          <a:xfrm>
            <a:off x="4753715" y="2714002"/>
            <a:ext cx="1569660" cy="369332"/>
          </a:xfrm>
          <a:prstGeom prst="rect">
            <a:avLst/>
          </a:prstGeom>
          <a:noFill/>
        </p:spPr>
        <p:txBody>
          <a:bodyPr wrap="none" rtlCol="0">
            <a:spAutoFit/>
          </a:bodyPr>
          <a:lstStyle/>
          <a:p>
            <a:r>
              <a:rPr lang="ja-JP" altLang="en-US" dirty="0"/>
              <a:t>綺麗に</a:t>
            </a:r>
            <a:r>
              <a:rPr kumimoji="1" lang="ja-JP" altLang="en-US" dirty="0"/>
              <a:t>登る！</a:t>
            </a:r>
          </a:p>
        </p:txBody>
      </p:sp>
      <p:sp>
        <p:nvSpPr>
          <p:cNvPr id="32" name="テキスト ボックス 31">
            <a:extLst>
              <a:ext uri="{FF2B5EF4-FFF2-40B4-BE49-F238E27FC236}">
                <a16:creationId xmlns:a16="http://schemas.microsoft.com/office/drawing/2014/main" id="{96061999-E72C-4D48-8DBF-5B6AD098FF18}"/>
              </a:ext>
            </a:extLst>
          </p:cNvPr>
          <p:cNvSpPr txBox="1"/>
          <p:nvPr/>
        </p:nvSpPr>
        <p:spPr>
          <a:xfrm>
            <a:off x="8729597" y="2714002"/>
            <a:ext cx="1800493" cy="369332"/>
          </a:xfrm>
          <a:prstGeom prst="rect">
            <a:avLst/>
          </a:prstGeom>
          <a:noFill/>
        </p:spPr>
        <p:txBody>
          <a:bodyPr wrap="none" rtlCol="0">
            <a:spAutoFit/>
          </a:bodyPr>
          <a:lstStyle/>
          <a:p>
            <a:r>
              <a:rPr lang="ja-JP" altLang="en-US" dirty="0"/>
              <a:t>はっきり走れ！</a:t>
            </a:r>
            <a:endParaRPr kumimoji="1" lang="ja-JP" altLang="en-US" dirty="0"/>
          </a:p>
        </p:txBody>
      </p:sp>
      <p:pic>
        <p:nvPicPr>
          <p:cNvPr id="25" name="図 24">
            <a:extLst>
              <a:ext uri="{FF2B5EF4-FFF2-40B4-BE49-F238E27FC236}">
                <a16:creationId xmlns:a16="http://schemas.microsoft.com/office/drawing/2014/main" id="{36F87B67-D5FB-4B16-8C2A-61CCF7E2D8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7272" y="2096685"/>
            <a:ext cx="3407138" cy="2131106"/>
          </a:xfrm>
          <a:prstGeom prst="rect">
            <a:avLst/>
          </a:prstGeom>
        </p:spPr>
      </p:pic>
      <p:sp>
        <p:nvSpPr>
          <p:cNvPr id="27" name="テキスト ボックス 26">
            <a:extLst>
              <a:ext uri="{FF2B5EF4-FFF2-40B4-BE49-F238E27FC236}">
                <a16:creationId xmlns:a16="http://schemas.microsoft.com/office/drawing/2014/main" id="{F8486F1F-92B8-49A4-945B-CEC2F40C2174}"/>
              </a:ext>
            </a:extLst>
          </p:cNvPr>
          <p:cNvSpPr txBox="1"/>
          <p:nvPr/>
        </p:nvSpPr>
        <p:spPr>
          <a:xfrm>
            <a:off x="4615857" y="3979769"/>
            <a:ext cx="2954655" cy="369332"/>
          </a:xfrm>
          <a:prstGeom prst="rect">
            <a:avLst/>
          </a:prstGeom>
          <a:noFill/>
        </p:spPr>
        <p:txBody>
          <a:bodyPr wrap="none" rtlCol="0">
            <a:spAutoFit/>
          </a:bodyPr>
          <a:lstStyle/>
          <a:p>
            <a:r>
              <a:rPr kumimoji="1" lang="ja-JP" altLang="en-US" dirty="0">
                <a:latin typeface="HG創英角ﾎﾟｯﾌﾟ体" panose="040B0A09000000000000" pitchFamily="49" charset="-128"/>
                <a:ea typeface="HG創英角ﾎﾟｯﾌﾟ体" panose="040B0A09000000000000" pitchFamily="49" charset="-128"/>
              </a:rPr>
              <a:t>地面に付くため受身する！</a:t>
            </a:r>
          </a:p>
        </p:txBody>
      </p:sp>
      <p:pic>
        <p:nvPicPr>
          <p:cNvPr id="34" name="図 33" descr="挿絵 が含まれている画像&#10;&#10;自動的に生成された説明">
            <a:extLst>
              <a:ext uri="{FF2B5EF4-FFF2-40B4-BE49-F238E27FC236}">
                <a16:creationId xmlns:a16="http://schemas.microsoft.com/office/drawing/2014/main" id="{778EC208-F170-49B9-B7CB-D89B511B40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6178" y="2593067"/>
            <a:ext cx="4755830" cy="2622912"/>
          </a:xfrm>
          <a:prstGeom prst="rect">
            <a:avLst/>
          </a:prstGeom>
        </p:spPr>
      </p:pic>
      <p:sp>
        <p:nvSpPr>
          <p:cNvPr id="42" name="テキスト ボックス 41">
            <a:extLst>
              <a:ext uri="{FF2B5EF4-FFF2-40B4-BE49-F238E27FC236}">
                <a16:creationId xmlns:a16="http://schemas.microsoft.com/office/drawing/2014/main" id="{EC9EE8FC-5482-4FFC-AE4F-BE0CD11880DF}"/>
              </a:ext>
            </a:extLst>
          </p:cNvPr>
          <p:cNvSpPr txBox="1"/>
          <p:nvPr/>
        </p:nvSpPr>
        <p:spPr>
          <a:xfrm rot="20194347">
            <a:off x="7036726" y="4279124"/>
            <a:ext cx="3675348" cy="369332"/>
          </a:xfrm>
          <a:prstGeom prst="rect">
            <a:avLst/>
          </a:prstGeom>
          <a:noFill/>
        </p:spPr>
        <p:txBody>
          <a:bodyPr wrap="square" rtlCol="0">
            <a:spAutoFit/>
          </a:bodyPr>
          <a:lstStyle/>
          <a:p>
            <a:r>
              <a:rPr lang="ja-JP" altLang="en-US" dirty="0">
                <a:latin typeface="HG創英角ﾎﾟｯﾌﾟ体" panose="040B0A09000000000000" pitchFamily="49" charset="-128"/>
                <a:ea typeface="HG創英角ﾎﾟｯﾌﾟ体" panose="040B0A09000000000000" pitchFamily="49" charset="-128"/>
              </a:rPr>
              <a:t>跳ぶ途中にも壁にの登れる</a:t>
            </a:r>
            <a:r>
              <a:rPr kumimoji="1" lang="ja-JP" altLang="en-US" dirty="0">
                <a:latin typeface="HG創英角ﾎﾟｯﾌﾟ体" panose="040B0A09000000000000" pitchFamily="49" charset="-128"/>
                <a:ea typeface="HG創英角ﾎﾟｯﾌﾟ体" panose="040B0A09000000000000" pitchFamily="49" charset="-128"/>
              </a:rPr>
              <a:t>！</a:t>
            </a:r>
          </a:p>
        </p:txBody>
      </p:sp>
      <p:sp>
        <p:nvSpPr>
          <p:cNvPr id="36" name="テキスト ボックス 35">
            <a:extLst>
              <a:ext uri="{FF2B5EF4-FFF2-40B4-BE49-F238E27FC236}">
                <a16:creationId xmlns:a16="http://schemas.microsoft.com/office/drawing/2014/main" id="{5E683230-895C-491B-8864-9EEFF0FD34E4}"/>
              </a:ext>
            </a:extLst>
          </p:cNvPr>
          <p:cNvSpPr txBox="1"/>
          <p:nvPr/>
        </p:nvSpPr>
        <p:spPr>
          <a:xfrm>
            <a:off x="3729228" y="5692266"/>
            <a:ext cx="7366119" cy="800219"/>
          </a:xfrm>
          <a:prstGeom prst="rect">
            <a:avLst/>
          </a:prstGeom>
          <a:noFill/>
        </p:spPr>
        <p:txBody>
          <a:bodyPr wrap="none" rtlCol="0">
            <a:spAutoFit/>
          </a:bodyPr>
          <a:lstStyle/>
          <a:p>
            <a:r>
              <a:rPr kumimoji="1" lang="ja-JP" altLang="en-US" sz="2800" dirty="0">
                <a:latin typeface="HG創英角ﾎﾟｯﾌﾟ体" panose="040B0A09000000000000" pitchFamily="49" charset="-128"/>
                <a:ea typeface="HG創英角ﾎﾟｯﾌﾟ体" panose="040B0A09000000000000" pitchFamily="49" charset="-128"/>
              </a:rPr>
              <a:t>環境においてアクションコンボしてみよう！</a:t>
            </a:r>
          </a:p>
          <a:p>
            <a:endParaRPr kumimoji="1" lang="ja-JP" altLang="en-US" dirty="0"/>
          </a:p>
        </p:txBody>
      </p:sp>
      <p:sp>
        <p:nvSpPr>
          <p:cNvPr id="44" name="テキスト ボックス 43">
            <a:extLst>
              <a:ext uri="{FF2B5EF4-FFF2-40B4-BE49-F238E27FC236}">
                <a16:creationId xmlns:a16="http://schemas.microsoft.com/office/drawing/2014/main" id="{6E9CE05C-A3D2-4A3C-B22A-D3438CCDDFF1}"/>
              </a:ext>
            </a:extLst>
          </p:cNvPr>
          <p:cNvSpPr txBox="1"/>
          <p:nvPr/>
        </p:nvSpPr>
        <p:spPr>
          <a:xfrm>
            <a:off x="1408554" y="2755452"/>
            <a:ext cx="1754326" cy="3187298"/>
          </a:xfrm>
          <a:prstGeom prst="rect">
            <a:avLst/>
          </a:prstGeom>
          <a:noFill/>
        </p:spPr>
        <p:txBody>
          <a:bodyPr vert="eaVert" wrap="square" rtlCol="0">
            <a:spAutoFit/>
          </a:bodyPr>
          <a:lstStyle/>
          <a:p>
            <a:r>
              <a:rPr lang="ja-JP" altLang="en-US" sz="2800" dirty="0">
                <a:latin typeface="HG創英角ﾎﾟｯﾌﾟ体" panose="040B0A09000000000000" pitchFamily="49" charset="-128"/>
                <a:ea typeface="HG創英角ﾎﾟｯﾌﾟ体" panose="040B0A09000000000000" pitchFamily="49" charset="-128"/>
              </a:rPr>
              <a:t>簡単にキーを押して綺麗なアクションれきる！</a:t>
            </a:r>
            <a:endParaRPr lang="en-US" altLang="ja-JP" sz="2800" dirty="0">
              <a:latin typeface="HG創英角ﾎﾟｯﾌﾟ体" panose="040B0A09000000000000" pitchFamily="49" charset="-128"/>
              <a:ea typeface="HG創英角ﾎﾟｯﾌﾟ体" panose="040B0A09000000000000" pitchFamily="49" charset="-128"/>
            </a:endParaRPr>
          </a:p>
          <a:p>
            <a:endParaRPr kumimoji="1" lang="ja-JP" altLang="en-US" dirty="0"/>
          </a:p>
        </p:txBody>
      </p:sp>
      <p:sp>
        <p:nvSpPr>
          <p:cNvPr id="3" name="テキスト ボックス 2">
            <a:extLst>
              <a:ext uri="{FF2B5EF4-FFF2-40B4-BE49-F238E27FC236}">
                <a16:creationId xmlns:a16="http://schemas.microsoft.com/office/drawing/2014/main" id="{CF8C358E-C6EA-4957-B76A-7F7357C3F351}"/>
              </a:ext>
            </a:extLst>
          </p:cNvPr>
          <p:cNvSpPr txBox="1"/>
          <p:nvPr/>
        </p:nvSpPr>
        <p:spPr>
          <a:xfrm>
            <a:off x="1398268" y="526128"/>
            <a:ext cx="2815194" cy="646331"/>
          </a:xfrm>
          <a:prstGeom prst="rect">
            <a:avLst/>
          </a:prstGeom>
          <a:noFill/>
        </p:spPr>
        <p:txBody>
          <a:bodyPr wrap="none" rtlCol="0">
            <a:spAutoFit/>
          </a:bodyPr>
          <a:lstStyle/>
          <a:p>
            <a:r>
              <a:rPr lang="en-US" altLang="zh-CN" dirty="0"/>
              <a:t>Climb Slide Roll </a:t>
            </a:r>
            <a:r>
              <a:rPr lang="en-US" altLang="zh-CN" dirty="0" err="1"/>
              <a:t>WallRun</a:t>
            </a:r>
            <a:endParaRPr lang="en-US" altLang="zh-CN" dirty="0"/>
          </a:p>
          <a:p>
            <a:r>
              <a:rPr lang="en-US" altLang="ja-JP" dirty="0"/>
              <a:t>Jump</a:t>
            </a:r>
            <a:endParaRPr kumimoji="1" lang="ja-JP" altLang="en-US" dirty="0"/>
          </a:p>
        </p:txBody>
      </p:sp>
    </p:spTree>
    <p:extLst>
      <p:ext uri="{BB962C8B-B14F-4D97-AF65-F5344CB8AC3E}">
        <p14:creationId xmlns:p14="http://schemas.microsoft.com/office/powerpoint/2010/main" val="30910365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図 7" descr="屋外, ボート, 市, 水 が含まれている画像&#10;&#10;自動的に生成された説明">
            <a:extLst>
              <a:ext uri="{FF2B5EF4-FFF2-40B4-BE49-F238E27FC236}">
                <a16:creationId xmlns:a16="http://schemas.microsoft.com/office/drawing/2014/main" id="{EA62DED7-CA0F-4CAD-952F-F055F2947B9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50220" r="-1" b="139"/>
          <a:stretch/>
        </p:blipFill>
        <p:spPr>
          <a:xfrm>
            <a:off x="20" y="10"/>
            <a:ext cx="12191980" cy="6857990"/>
          </a:xfrm>
          <a:prstGeom prst="rect">
            <a:avLst/>
          </a:prstGeom>
        </p:spPr>
      </p:pic>
      <p:sp>
        <p:nvSpPr>
          <p:cNvPr id="2" name="タイトル 1">
            <a:extLst>
              <a:ext uri="{FF2B5EF4-FFF2-40B4-BE49-F238E27FC236}">
                <a16:creationId xmlns:a16="http://schemas.microsoft.com/office/drawing/2014/main" id="{41D0B9CB-61DB-4492-8D4D-D64341AE69EC}"/>
              </a:ext>
            </a:extLst>
          </p:cNvPr>
          <p:cNvSpPr>
            <a:spLocks noGrp="1"/>
          </p:cNvSpPr>
          <p:nvPr>
            <p:ph type="title"/>
          </p:nvPr>
        </p:nvSpPr>
        <p:spPr/>
        <p:txBody>
          <a:bodyPr>
            <a:normAutofit/>
          </a:bodyPr>
          <a:lstStyle/>
          <a:p>
            <a:r>
              <a:rPr kumimoji="1" lang="ja-JP" altLang="en-US" dirty="0">
                <a:solidFill>
                  <a:srgbClr val="FFFFFF"/>
                </a:solidFill>
              </a:rPr>
              <a:t>パルクールして天能を集めろ！</a:t>
            </a:r>
          </a:p>
        </p:txBody>
      </p:sp>
      <p:sp>
        <p:nvSpPr>
          <p:cNvPr id="3" name="コンテンツ プレースホルダー 2">
            <a:extLst>
              <a:ext uri="{FF2B5EF4-FFF2-40B4-BE49-F238E27FC236}">
                <a16:creationId xmlns:a16="http://schemas.microsoft.com/office/drawing/2014/main" id="{0CEB3770-5709-4D45-A5F8-C81A77E71952}"/>
              </a:ext>
            </a:extLst>
          </p:cNvPr>
          <p:cNvSpPr>
            <a:spLocks noGrp="1"/>
          </p:cNvSpPr>
          <p:nvPr>
            <p:ph idx="1"/>
          </p:nvPr>
        </p:nvSpPr>
        <p:spPr>
          <a:xfrm>
            <a:off x="838200" y="1825625"/>
            <a:ext cx="11546150" cy="4351338"/>
          </a:xfrm>
        </p:spPr>
        <p:txBody>
          <a:bodyPr>
            <a:normAutofit/>
          </a:bodyPr>
          <a:lstStyle/>
          <a:p>
            <a:r>
              <a:rPr kumimoji="1" lang="ja-JP" altLang="en-US" sz="2400" dirty="0">
                <a:solidFill>
                  <a:srgbClr val="FFFFFF"/>
                </a:solidFill>
              </a:rPr>
              <a:t>エネルギーで武器を作られる！</a:t>
            </a:r>
            <a:endParaRPr kumimoji="1" lang="en-US" altLang="ja-JP" sz="2400" dirty="0">
              <a:solidFill>
                <a:srgbClr val="FFFFFF"/>
              </a:solidFill>
            </a:endParaRPr>
          </a:p>
          <a:p>
            <a:r>
              <a:rPr lang="ja-JP" altLang="en-US" sz="2400" dirty="0">
                <a:solidFill>
                  <a:srgbClr val="FFFFFF"/>
                </a:solidFill>
              </a:rPr>
              <a:t>弱い化け物が突き放せるけど。。。強い敵見たら、</a:t>
            </a:r>
            <a:r>
              <a:rPr kumimoji="1" lang="ja-JP" altLang="en-US" sz="2400" dirty="0">
                <a:solidFill>
                  <a:srgbClr val="FFFFFF"/>
                </a:solidFill>
              </a:rPr>
              <a:t>武器を使られるま</a:t>
            </a:r>
            <a:endParaRPr kumimoji="1" lang="en-US" altLang="ja-JP" sz="2400" dirty="0">
              <a:solidFill>
                <a:srgbClr val="FFFFFF"/>
              </a:solidFill>
            </a:endParaRPr>
          </a:p>
          <a:p>
            <a:r>
              <a:rPr kumimoji="1" lang="ja-JP" altLang="en-US" sz="2400" dirty="0">
                <a:solidFill>
                  <a:srgbClr val="FFFFFF"/>
                </a:solidFill>
              </a:rPr>
              <a:t>で走れ！</a:t>
            </a:r>
            <a:endParaRPr kumimoji="1" lang="en-US" altLang="ja-JP" sz="2400" dirty="0">
              <a:solidFill>
                <a:srgbClr val="FFFFFF"/>
              </a:solidFill>
            </a:endParaRPr>
          </a:p>
          <a:p>
            <a:r>
              <a:rPr kumimoji="1" lang="ja-JP" altLang="en-US" sz="2400" dirty="0">
                <a:solidFill>
                  <a:srgbClr val="FFFFFF"/>
                </a:solidFill>
              </a:rPr>
              <a:t>刃ができた！居合だ！</a:t>
            </a:r>
            <a:endParaRPr kumimoji="1" lang="en-US" altLang="ja-JP" sz="2400" dirty="0">
              <a:solidFill>
                <a:srgbClr val="FFFFFF"/>
              </a:solidFill>
            </a:endParaRPr>
          </a:p>
          <a:p>
            <a:r>
              <a:rPr lang="ja-JP" altLang="en-US" sz="2400" dirty="0">
                <a:solidFill>
                  <a:srgbClr val="FFFFFF"/>
                </a:solidFill>
              </a:rPr>
              <a:t>とにかく走って</a:t>
            </a:r>
            <a:r>
              <a:rPr kumimoji="1" lang="ja-JP" altLang="en-US" sz="2400" dirty="0">
                <a:solidFill>
                  <a:srgbClr val="FFFFFF"/>
                </a:solidFill>
              </a:rPr>
              <a:t>エネルギー積みましょう！</a:t>
            </a:r>
            <a:endParaRPr kumimoji="1" lang="en-US" altLang="zh-CN" sz="2400" dirty="0">
              <a:solidFill>
                <a:srgbClr val="FFFFFF"/>
              </a:solidFill>
            </a:endParaRPr>
          </a:p>
          <a:p>
            <a:r>
              <a:rPr kumimoji="1" lang="ja-JP" altLang="en-US" sz="2400" dirty="0">
                <a:solidFill>
                  <a:srgbClr val="FFFFFF"/>
                </a:solidFill>
              </a:rPr>
              <a:t>プレイヤーはパルクールしてエネルギーを蓄積し、現在のエネルギー量に応じて武器を作って敵を倒す。さらにもっと武器やスキルなどを得ることができる</a:t>
            </a:r>
          </a:p>
        </p:txBody>
      </p:sp>
    </p:spTree>
    <p:extLst>
      <p:ext uri="{BB962C8B-B14F-4D97-AF65-F5344CB8AC3E}">
        <p14:creationId xmlns:p14="http://schemas.microsoft.com/office/powerpoint/2010/main" val="124004718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3F9C8D5D-201F-4D4B-9A6E-FA1EAB07B49E}"/>
              </a:ext>
            </a:extLst>
          </p:cNvPr>
          <p:cNvPicPr>
            <a:picLocks noChangeAspect="1"/>
          </p:cNvPicPr>
          <p:nvPr/>
        </p:nvPicPr>
        <p:blipFill rotWithShape="1">
          <a:blip r:embed="rId2">
            <a:extLst>
              <a:ext uri="{28A0092B-C50C-407E-A947-70E740481C1C}">
                <a14:useLocalDpi xmlns:a14="http://schemas.microsoft.com/office/drawing/2010/main" val="0"/>
              </a:ext>
            </a:extLst>
          </a:blip>
          <a:srcRect t="25051" b="39512"/>
          <a:stretch/>
        </p:blipFill>
        <p:spPr>
          <a:xfrm>
            <a:off x="20" y="10"/>
            <a:ext cx="12191980" cy="6857990"/>
          </a:xfrm>
          <a:prstGeom prst="rect">
            <a:avLst/>
          </a:prstGeom>
        </p:spPr>
      </p:pic>
      <p:sp>
        <p:nvSpPr>
          <p:cNvPr id="2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F63D475-47A3-44C1-97BC-44AA8BA47ED9}"/>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kumimoji="1" lang="ja-JP" altLang="en-US" sz="3600">
                <a:solidFill>
                  <a:schemeClr val="bg1"/>
                </a:solidFill>
              </a:rPr>
              <a:t>ゲーム画面</a:t>
            </a:r>
          </a:p>
        </p:txBody>
      </p:sp>
      <p:pic>
        <p:nvPicPr>
          <p:cNvPr id="27" name="図 26" descr="光, 交通, ストリート, 男 が含まれている画像&#10;&#10;自動的に生成された説明">
            <a:extLst>
              <a:ext uri="{FF2B5EF4-FFF2-40B4-BE49-F238E27FC236}">
                <a16:creationId xmlns:a16="http://schemas.microsoft.com/office/drawing/2014/main" id="{A3005856-4439-462C-B9FD-AE512A186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649" y="157078"/>
            <a:ext cx="5688889" cy="3200000"/>
          </a:xfrm>
          <a:prstGeom prst="rect">
            <a:avLst/>
          </a:prstGeom>
        </p:spPr>
      </p:pic>
      <p:cxnSp>
        <p:nvCxnSpPr>
          <p:cNvPr id="34" name="直線矢印コネクタ 33">
            <a:extLst>
              <a:ext uri="{FF2B5EF4-FFF2-40B4-BE49-F238E27FC236}">
                <a16:creationId xmlns:a16="http://schemas.microsoft.com/office/drawing/2014/main" id="{41928F10-8D6B-490A-8272-2A8B8694061F}"/>
              </a:ext>
            </a:extLst>
          </p:cNvPr>
          <p:cNvCxnSpPr>
            <a:cxnSpLocks/>
            <a:stCxn id="37" idx="0"/>
          </p:cNvCxnSpPr>
          <p:nvPr/>
        </p:nvCxnSpPr>
        <p:spPr>
          <a:xfrm flipV="1">
            <a:off x="6127812" y="3080554"/>
            <a:ext cx="2483528" cy="670262"/>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sp>
        <p:nvSpPr>
          <p:cNvPr id="37" name="テキスト ボックス 36">
            <a:extLst>
              <a:ext uri="{FF2B5EF4-FFF2-40B4-BE49-F238E27FC236}">
                <a16:creationId xmlns:a16="http://schemas.microsoft.com/office/drawing/2014/main" id="{46A7F043-CE99-4DC0-9913-1B98FFF8DF86}"/>
              </a:ext>
            </a:extLst>
          </p:cNvPr>
          <p:cNvSpPr txBox="1"/>
          <p:nvPr/>
        </p:nvSpPr>
        <p:spPr>
          <a:xfrm>
            <a:off x="5051394" y="3750816"/>
            <a:ext cx="2152835" cy="646331"/>
          </a:xfrm>
          <a:prstGeom prst="rect">
            <a:avLst/>
          </a:prstGeom>
          <a:noFill/>
        </p:spPr>
        <p:txBody>
          <a:bodyPr wrap="square" rtlCol="0">
            <a:spAutoFit/>
          </a:bodyPr>
          <a:lstStyle/>
          <a:p>
            <a:r>
              <a:rPr kumimoji="1" lang="ja-JP" altLang="en-US" dirty="0">
                <a:solidFill>
                  <a:schemeClr val="bg1"/>
                </a:solidFill>
                <a:latin typeface="HG創英角ﾎﾟｯﾌﾟ体" panose="040B0A09000000000000" pitchFamily="49" charset="-128"/>
                <a:ea typeface="HG創英角ﾎﾟｯﾌﾟ体" panose="040B0A09000000000000" pitchFamily="49" charset="-128"/>
              </a:rPr>
              <a:t>走る、跳ぶ時にボディー現れる！</a:t>
            </a:r>
          </a:p>
        </p:txBody>
      </p:sp>
      <p:cxnSp>
        <p:nvCxnSpPr>
          <p:cNvPr id="40" name="直線矢印コネクタ 39">
            <a:extLst>
              <a:ext uri="{FF2B5EF4-FFF2-40B4-BE49-F238E27FC236}">
                <a16:creationId xmlns:a16="http://schemas.microsoft.com/office/drawing/2014/main" id="{420E7688-A273-4AE9-B8B5-B9361E128A1D}"/>
              </a:ext>
            </a:extLst>
          </p:cNvPr>
          <p:cNvCxnSpPr>
            <a:cxnSpLocks/>
          </p:cNvCxnSpPr>
          <p:nvPr/>
        </p:nvCxnSpPr>
        <p:spPr>
          <a:xfrm flipV="1">
            <a:off x="5903650" y="1242874"/>
            <a:ext cx="2006354" cy="11540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3" name="テキスト ボックス 42">
            <a:extLst>
              <a:ext uri="{FF2B5EF4-FFF2-40B4-BE49-F238E27FC236}">
                <a16:creationId xmlns:a16="http://schemas.microsoft.com/office/drawing/2014/main" id="{4BC2F5C4-C36D-4509-BB50-726B904551B4}"/>
              </a:ext>
            </a:extLst>
          </p:cNvPr>
          <p:cNvSpPr txBox="1"/>
          <p:nvPr/>
        </p:nvSpPr>
        <p:spPr>
          <a:xfrm>
            <a:off x="5051394" y="694849"/>
            <a:ext cx="857360" cy="2308324"/>
          </a:xfrm>
          <a:prstGeom prst="rect">
            <a:avLst/>
          </a:prstGeom>
          <a:noFill/>
        </p:spPr>
        <p:txBody>
          <a:bodyPr wrap="square" rtlCol="0">
            <a:spAutoFit/>
          </a:bodyPr>
          <a:lstStyle/>
          <a:p>
            <a:r>
              <a:rPr kumimoji="1" lang="ja-JP" altLang="en-US" dirty="0">
                <a:solidFill>
                  <a:schemeClr val="bg1"/>
                </a:solidFill>
                <a:latin typeface="HG創英角ﾎﾟｯﾌﾟ体" panose="040B0A09000000000000" pitchFamily="49" charset="-128"/>
                <a:ea typeface="HG創英角ﾎﾟｯﾌﾟ体" panose="040B0A09000000000000" pitchFamily="49" charset="-128"/>
              </a:rPr>
              <a:t>複雑な界面なく景色を体験する！</a:t>
            </a:r>
          </a:p>
        </p:txBody>
      </p:sp>
      <p:pic>
        <p:nvPicPr>
          <p:cNvPr id="47" name="図 46" descr="座る, 傘, 光, ケーキ が含まれている画像&#10;&#10;自動的に生成された説明">
            <a:extLst>
              <a:ext uri="{FF2B5EF4-FFF2-40B4-BE49-F238E27FC236}">
                <a16:creationId xmlns:a16="http://schemas.microsoft.com/office/drawing/2014/main" id="{3ACB77C8-F7E6-418A-A242-46CBDF7A0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22" y="2397610"/>
            <a:ext cx="4199057" cy="3847172"/>
          </a:xfrm>
          <a:prstGeom prst="rect">
            <a:avLst/>
          </a:prstGeom>
        </p:spPr>
      </p:pic>
      <p:cxnSp>
        <p:nvCxnSpPr>
          <p:cNvPr id="51" name="直線矢印コネクタ 50">
            <a:extLst>
              <a:ext uri="{FF2B5EF4-FFF2-40B4-BE49-F238E27FC236}">
                <a16:creationId xmlns:a16="http://schemas.microsoft.com/office/drawing/2014/main" id="{9C4143A3-7F8E-499F-8429-D62538E7608E}"/>
              </a:ext>
            </a:extLst>
          </p:cNvPr>
          <p:cNvCxnSpPr>
            <a:cxnSpLocks/>
            <a:stCxn id="37" idx="1"/>
          </p:cNvCxnSpPr>
          <p:nvPr/>
        </p:nvCxnSpPr>
        <p:spPr>
          <a:xfrm flipH="1">
            <a:off x="3657600" y="4073982"/>
            <a:ext cx="1393794" cy="196249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3" name="直線矢印コネクタ 52">
            <a:extLst>
              <a:ext uri="{FF2B5EF4-FFF2-40B4-BE49-F238E27FC236}">
                <a16:creationId xmlns:a16="http://schemas.microsoft.com/office/drawing/2014/main" id="{B7F46F3B-BA5A-4F6E-AA88-19B556B09C03}"/>
              </a:ext>
            </a:extLst>
          </p:cNvPr>
          <p:cNvCxnSpPr/>
          <p:nvPr/>
        </p:nvCxnSpPr>
        <p:spPr>
          <a:xfrm flipH="1">
            <a:off x="3302493" y="1855433"/>
            <a:ext cx="1696664" cy="122511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57" name="図 56">
            <a:extLst>
              <a:ext uri="{FF2B5EF4-FFF2-40B4-BE49-F238E27FC236}">
                <a16:creationId xmlns:a16="http://schemas.microsoft.com/office/drawing/2014/main" id="{5C6122E4-8817-4107-A931-B0A0A8F49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6343" y="3731351"/>
            <a:ext cx="1799475" cy="2969571"/>
          </a:xfrm>
          <a:prstGeom prst="rect">
            <a:avLst/>
          </a:prstGeom>
        </p:spPr>
      </p:pic>
      <p:pic>
        <p:nvPicPr>
          <p:cNvPr id="59" name="図 58" descr="水, ボート, 大きい, 煙 が含まれている画像&#10;&#10;自動的に生成された説明">
            <a:extLst>
              <a:ext uri="{FF2B5EF4-FFF2-40B4-BE49-F238E27FC236}">
                <a16:creationId xmlns:a16="http://schemas.microsoft.com/office/drawing/2014/main" id="{B6B88F62-0CD7-4059-9C4A-DBE8ADC870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648" y="3750816"/>
            <a:ext cx="1826692" cy="2950106"/>
          </a:xfrm>
          <a:prstGeom prst="rect">
            <a:avLst/>
          </a:prstGeom>
        </p:spPr>
      </p:pic>
      <p:cxnSp>
        <p:nvCxnSpPr>
          <p:cNvPr id="61" name="直線矢印コネクタ 60">
            <a:extLst>
              <a:ext uri="{FF2B5EF4-FFF2-40B4-BE49-F238E27FC236}">
                <a16:creationId xmlns:a16="http://schemas.microsoft.com/office/drawing/2014/main" id="{630BB1E5-9224-4584-A112-E47806423A63}"/>
              </a:ext>
            </a:extLst>
          </p:cNvPr>
          <p:cNvCxnSpPr>
            <a:endCxn id="59" idx="1"/>
          </p:cNvCxnSpPr>
          <p:nvPr/>
        </p:nvCxnSpPr>
        <p:spPr>
          <a:xfrm flipV="1">
            <a:off x="6631619" y="5225869"/>
            <a:ext cx="1649029" cy="56345"/>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62" name="テキスト ボックス 61">
            <a:extLst>
              <a:ext uri="{FF2B5EF4-FFF2-40B4-BE49-F238E27FC236}">
                <a16:creationId xmlns:a16="http://schemas.microsoft.com/office/drawing/2014/main" id="{8F7A7DDA-5791-497F-BB95-3CD6E3C53708}"/>
              </a:ext>
            </a:extLst>
          </p:cNvPr>
          <p:cNvSpPr txBox="1"/>
          <p:nvPr/>
        </p:nvSpPr>
        <p:spPr>
          <a:xfrm>
            <a:off x="4354497" y="5311192"/>
            <a:ext cx="3926151" cy="400110"/>
          </a:xfrm>
          <a:prstGeom prst="rect">
            <a:avLst/>
          </a:prstGeom>
          <a:noFill/>
        </p:spPr>
        <p:txBody>
          <a:bodyPr wrap="square" rtlCol="0">
            <a:spAutoFit/>
          </a:bodyPr>
          <a:lstStyle/>
          <a:p>
            <a:r>
              <a:rPr kumimoji="1" lang="ja-JP" altLang="en-US" sz="2000" dirty="0">
                <a:solidFill>
                  <a:schemeClr val="bg1"/>
                </a:solidFill>
                <a:latin typeface="HG創英角ﾎﾟｯﾌﾟ体" panose="040B0A09000000000000" pitchFamily="49" charset="-128"/>
                <a:ea typeface="HG創英角ﾎﾟｯﾌﾟ体" panose="040B0A09000000000000" pitchFamily="49" charset="-128"/>
              </a:rPr>
              <a:t>また、多い場所が待っている！</a:t>
            </a:r>
          </a:p>
        </p:txBody>
      </p:sp>
    </p:spTree>
    <p:extLst>
      <p:ext uri="{BB962C8B-B14F-4D97-AF65-F5344CB8AC3E}">
        <p14:creationId xmlns:p14="http://schemas.microsoft.com/office/powerpoint/2010/main" val="338450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水, 市, 屋外, ボート が含まれている画像&#10;&#10;自動的に生成された説明">
            <a:extLst>
              <a:ext uri="{FF2B5EF4-FFF2-40B4-BE49-F238E27FC236}">
                <a16:creationId xmlns:a16="http://schemas.microsoft.com/office/drawing/2014/main" id="{7730D9C4-A036-4BB8-AADB-C646233EAAEB}"/>
              </a:ext>
            </a:extLst>
          </p:cNvPr>
          <p:cNvPicPr>
            <a:picLocks noChangeAspect="1"/>
          </p:cNvPicPr>
          <p:nvPr/>
        </p:nvPicPr>
        <p:blipFill rotWithShape="1">
          <a:blip r:embed="rId2">
            <a:extLst>
              <a:ext uri="{28A0092B-C50C-407E-A947-70E740481C1C}">
                <a14:useLocalDpi xmlns:a14="http://schemas.microsoft.com/office/drawing/2010/main" val="0"/>
              </a:ext>
            </a:extLst>
          </a:blip>
          <a:srcRect t="48232" b="18299"/>
          <a:stretch/>
        </p:blipFill>
        <p:spPr>
          <a:xfrm>
            <a:off x="-3047" y="10"/>
            <a:ext cx="12191999" cy="6857990"/>
          </a:xfrm>
          <a:prstGeom prst="rect">
            <a:avLst/>
          </a:prstGeom>
        </p:spPr>
      </p:pic>
      <p:sp>
        <p:nvSpPr>
          <p:cNvPr id="2" name="タイトル 1">
            <a:extLst>
              <a:ext uri="{FF2B5EF4-FFF2-40B4-BE49-F238E27FC236}">
                <a16:creationId xmlns:a16="http://schemas.microsoft.com/office/drawing/2014/main" id="{7AB4441F-3660-4C91-9A11-CA5974589966}"/>
              </a:ext>
            </a:extLst>
          </p:cNvPr>
          <p:cNvSpPr>
            <a:spLocks noGrp="1"/>
          </p:cNvSpPr>
          <p:nvPr>
            <p:ph type="title"/>
          </p:nvPr>
        </p:nvSpPr>
        <p:spPr/>
        <p:txBody>
          <a:bodyPr/>
          <a:lstStyle/>
          <a:p>
            <a:r>
              <a:rPr kumimoji="1" lang="ja-JP" altLang="en-US" dirty="0"/>
              <a:t>システム</a:t>
            </a:r>
          </a:p>
        </p:txBody>
      </p:sp>
      <p:sp>
        <p:nvSpPr>
          <p:cNvPr id="3" name="コンテンツ プレースホルダー 2">
            <a:extLst>
              <a:ext uri="{FF2B5EF4-FFF2-40B4-BE49-F238E27FC236}">
                <a16:creationId xmlns:a16="http://schemas.microsoft.com/office/drawing/2014/main" id="{F15DB62A-4EBB-41E9-BE66-7FF77F4D5B4D}"/>
              </a:ext>
            </a:extLst>
          </p:cNvPr>
          <p:cNvSpPr>
            <a:spLocks noGrp="1"/>
          </p:cNvSpPr>
          <p:nvPr>
            <p:ph idx="1"/>
          </p:nvPr>
        </p:nvSpPr>
        <p:spPr/>
        <p:txBody>
          <a:bodyPr/>
          <a:lstStyle/>
          <a:p>
            <a:r>
              <a:rPr kumimoji="1" lang="ja-JP" altLang="en-US" dirty="0"/>
              <a:t>パルクールゾーン</a:t>
            </a:r>
            <a:endParaRPr kumimoji="1" lang="en-US" altLang="ja-JP" dirty="0"/>
          </a:p>
          <a:p>
            <a:pPr marL="0" indent="0">
              <a:buNone/>
            </a:pPr>
            <a:r>
              <a:rPr kumimoji="1" lang="ja-JP" altLang="en-US" dirty="0"/>
              <a:t>　　屋内、ビルの間で随分に走ろう</a:t>
            </a:r>
            <a:endParaRPr kumimoji="1" lang="en-US" altLang="ja-JP" dirty="0"/>
          </a:p>
          <a:p>
            <a:pPr marL="0" indent="0">
              <a:buNone/>
            </a:pPr>
            <a:r>
              <a:rPr lang="ja-JP" altLang="en-US" dirty="0"/>
              <a:t>　　目標に移動、敵を避け、宝を発見</a:t>
            </a:r>
            <a:endParaRPr kumimoji="1" lang="en-US" altLang="ja-JP" dirty="0"/>
          </a:p>
          <a:p>
            <a:endParaRPr lang="en-US" altLang="ja-JP" dirty="0"/>
          </a:p>
          <a:p>
            <a:r>
              <a:rPr lang="ja-JP" altLang="en-US" b="0" i="0" dirty="0">
                <a:effectLst/>
                <a:latin typeface="arial" panose="020B0604020202020204" pitchFamily="34" charset="0"/>
              </a:rPr>
              <a:t>プラットフォーム</a:t>
            </a:r>
            <a:endParaRPr lang="en-US" altLang="ja-JP" b="0" i="0" dirty="0">
              <a:effectLst/>
              <a:latin typeface="arial" panose="020B0604020202020204" pitchFamily="34" charset="0"/>
            </a:endParaRPr>
          </a:p>
          <a:p>
            <a:pPr marL="0" indent="0">
              <a:buNone/>
            </a:pPr>
            <a:r>
              <a:rPr lang="ja-JP" altLang="en-US" dirty="0">
                <a:latin typeface="arial" panose="020B0604020202020204" pitchFamily="34" charset="0"/>
              </a:rPr>
              <a:t>　　障害物がないけど、狭い！</a:t>
            </a:r>
            <a:endParaRPr lang="en-US" altLang="ja-JP" dirty="0">
              <a:latin typeface="arial" panose="020B0604020202020204" pitchFamily="34" charset="0"/>
            </a:endParaRPr>
          </a:p>
          <a:p>
            <a:pPr marL="0" indent="0">
              <a:buNone/>
            </a:pPr>
            <a:r>
              <a:rPr kumimoji="1" lang="ja-JP" altLang="en-US" dirty="0">
                <a:latin typeface="arial" panose="020B0604020202020204" pitchFamily="34" charset="0"/>
              </a:rPr>
              <a:t>　　戦うしかないんだ！</a:t>
            </a:r>
            <a:endParaRPr kumimoji="1" lang="ja-JP" altLang="en-US" dirty="0"/>
          </a:p>
        </p:txBody>
      </p:sp>
      <p:pic>
        <p:nvPicPr>
          <p:cNvPr id="6" name="図 5" descr="グラフィカル ユーザー インターフェイス&#10;&#10;低い精度で自動的に生成された説明">
            <a:extLst>
              <a:ext uri="{FF2B5EF4-FFF2-40B4-BE49-F238E27FC236}">
                <a16:creationId xmlns:a16="http://schemas.microsoft.com/office/drawing/2014/main" id="{281D8A43-0C62-4A99-B3D1-BE8254D31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00"/>
            <a:ext cx="12192000" cy="6654800"/>
          </a:xfrm>
          <a:prstGeom prst="rect">
            <a:avLst/>
          </a:prstGeom>
        </p:spPr>
      </p:pic>
      <p:sp>
        <p:nvSpPr>
          <p:cNvPr id="7" name="テキスト ボックス 6">
            <a:extLst>
              <a:ext uri="{FF2B5EF4-FFF2-40B4-BE49-F238E27FC236}">
                <a16:creationId xmlns:a16="http://schemas.microsoft.com/office/drawing/2014/main" id="{5EEE0EC5-86E0-4A1F-8E66-423C23BCD2BC}"/>
              </a:ext>
            </a:extLst>
          </p:cNvPr>
          <p:cNvSpPr txBox="1"/>
          <p:nvPr/>
        </p:nvSpPr>
        <p:spPr>
          <a:xfrm>
            <a:off x="1882066" y="1690688"/>
            <a:ext cx="877163" cy="369332"/>
          </a:xfrm>
          <a:prstGeom prst="rect">
            <a:avLst/>
          </a:prstGeom>
          <a:noFill/>
        </p:spPr>
        <p:txBody>
          <a:bodyPr wrap="none" rtlCol="0">
            <a:spAutoFit/>
          </a:bodyPr>
          <a:lstStyle/>
          <a:p>
            <a:r>
              <a:rPr kumimoji="1" lang="ja-JP" altLang="en-US" dirty="0"/>
              <a:t>まとめ</a:t>
            </a:r>
          </a:p>
        </p:txBody>
      </p:sp>
    </p:spTree>
    <p:extLst>
      <p:ext uri="{BB962C8B-B14F-4D97-AF65-F5344CB8AC3E}">
        <p14:creationId xmlns:p14="http://schemas.microsoft.com/office/powerpoint/2010/main" val="580319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水, 市, 屋外, ボート が含まれている画像&#10;&#10;自動的に生成された説明">
            <a:extLst>
              <a:ext uri="{FF2B5EF4-FFF2-40B4-BE49-F238E27FC236}">
                <a16:creationId xmlns:a16="http://schemas.microsoft.com/office/drawing/2014/main" id="{A9B58109-8165-4643-84BF-D5399FE9F8E4}"/>
              </a:ext>
            </a:extLst>
          </p:cNvPr>
          <p:cNvPicPr>
            <a:picLocks noChangeAspect="1"/>
          </p:cNvPicPr>
          <p:nvPr/>
        </p:nvPicPr>
        <p:blipFill rotWithShape="1">
          <a:blip r:embed="rId2">
            <a:extLst>
              <a:ext uri="{28A0092B-C50C-407E-A947-70E740481C1C}">
                <a14:useLocalDpi xmlns:a14="http://schemas.microsoft.com/office/drawing/2010/main" val="0"/>
              </a:ext>
            </a:extLst>
          </a:blip>
          <a:srcRect t="48232" b="18299"/>
          <a:stretch/>
        </p:blipFill>
        <p:spPr>
          <a:xfrm>
            <a:off x="-3047" y="10"/>
            <a:ext cx="12191999" cy="6857990"/>
          </a:xfrm>
          <a:prstGeom prst="rect">
            <a:avLst/>
          </a:prstGeom>
        </p:spPr>
      </p:pic>
      <p:sp>
        <p:nvSpPr>
          <p:cNvPr id="2" name="タイトル 1">
            <a:extLst>
              <a:ext uri="{FF2B5EF4-FFF2-40B4-BE49-F238E27FC236}">
                <a16:creationId xmlns:a16="http://schemas.microsoft.com/office/drawing/2014/main" id="{4C73CF4D-8C8F-4E4C-BF83-4A5B4F5B673A}"/>
              </a:ext>
            </a:extLst>
          </p:cNvPr>
          <p:cNvSpPr>
            <a:spLocks noGrp="1"/>
          </p:cNvSpPr>
          <p:nvPr>
            <p:ph type="title"/>
          </p:nvPr>
        </p:nvSpPr>
        <p:spPr/>
        <p:txBody>
          <a:bodyPr/>
          <a:lstStyle/>
          <a:p>
            <a:r>
              <a:rPr kumimoji="1" lang="ja-JP" altLang="en-US" dirty="0"/>
              <a:t>ステージ</a:t>
            </a:r>
          </a:p>
        </p:txBody>
      </p:sp>
      <p:sp>
        <p:nvSpPr>
          <p:cNvPr id="3" name="コンテンツ プレースホルダー 2">
            <a:extLst>
              <a:ext uri="{FF2B5EF4-FFF2-40B4-BE49-F238E27FC236}">
                <a16:creationId xmlns:a16="http://schemas.microsoft.com/office/drawing/2014/main" id="{DA8D61B0-2877-488D-87D8-F2BC59E17B36}"/>
              </a:ext>
            </a:extLst>
          </p:cNvPr>
          <p:cNvSpPr>
            <a:spLocks noGrp="1"/>
          </p:cNvSpPr>
          <p:nvPr>
            <p:ph idx="1"/>
          </p:nvPr>
        </p:nvSpPr>
        <p:spPr/>
        <p:txBody>
          <a:bodyPr/>
          <a:lstStyle/>
          <a:p>
            <a:r>
              <a:rPr kumimoji="1" lang="ja-JP" altLang="en-US" dirty="0"/>
              <a:t>ビルの森ーー</a:t>
            </a:r>
            <a:r>
              <a:rPr lang="zh-CN" altLang="en-US" dirty="0"/>
              <a:t>华胥城（</a:t>
            </a:r>
            <a:r>
              <a:rPr lang="ja-JP" altLang="en-US" b="0" i="0" dirty="0">
                <a:solidFill>
                  <a:srgbClr val="202122"/>
                </a:solidFill>
                <a:effectLst/>
                <a:latin typeface="Arial" panose="020B0604020202020204" pitchFamily="34" charset="0"/>
              </a:rPr>
              <a:t>かしょ</a:t>
            </a:r>
            <a:r>
              <a:rPr lang="zh-CN" altLang="en-US" dirty="0"/>
              <a:t>）</a:t>
            </a:r>
            <a:r>
              <a:rPr lang="ja-JP" altLang="en-US" dirty="0"/>
              <a:t>は、お金持ちの楽園だ</a:t>
            </a:r>
            <a:endParaRPr lang="en-US" altLang="zh-CN" dirty="0"/>
          </a:p>
          <a:p>
            <a:r>
              <a:rPr lang="ja-JP" altLang="en-US" dirty="0"/>
              <a:t>そのしたには、貧乏人の居場所ーー</a:t>
            </a:r>
            <a:r>
              <a:rPr lang="zh-CN" altLang="en-US" dirty="0"/>
              <a:t>大荒（</a:t>
            </a:r>
            <a:r>
              <a:rPr lang="ja-JP" altLang="en-US" dirty="0"/>
              <a:t>だいこう</a:t>
            </a:r>
            <a:r>
              <a:rPr lang="zh-CN" altLang="en-US" dirty="0"/>
              <a:t>）</a:t>
            </a:r>
            <a:endParaRPr lang="en-US" altLang="zh-CN" dirty="0"/>
          </a:p>
          <a:p>
            <a:r>
              <a:rPr lang="ja-JP" altLang="en-US" dirty="0"/>
              <a:t>また、神秘の城ーー</a:t>
            </a:r>
            <a:r>
              <a:rPr lang="ja-JP" altLang="en-US" b="0" i="0" dirty="0">
                <a:effectLst/>
                <a:latin typeface="arial" panose="020B0604020202020204" pitchFamily="34" charset="0"/>
              </a:rPr>
              <a:t>崑崙</a:t>
            </a:r>
            <a:r>
              <a:rPr lang="zh-CN" altLang="en-US" b="0" i="0" dirty="0">
                <a:effectLst/>
                <a:latin typeface="arial" panose="020B0604020202020204" pitchFamily="34" charset="0"/>
              </a:rPr>
              <a:t>（</a:t>
            </a:r>
            <a:r>
              <a:rPr lang="ja-JP" altLang="en-US" b="0" i="0" dirty="0">
                <a:solidFill>
                  <a:srgbClr val="000000"/>
                </a:solidFill>
                <a:effectLst/>
                <a:latin typeface="arial" panose="020B0604020202020204" pitchFamily="34" charset="0"/>
              </a:rPr>
              <a:t>こんろん</a:t>
            </a:r>
            <a:r>
              <a:rPr lang="zh-CN" altLang="en-US" b="0" i="0" dirty="0">
                <a:effectLst/>
                <a:latin typeface="arial" panose="020B0604020202020204" pitchFamily="34" charset="0"/>
              </a:rPr>
              <a:t>）</a:t>
            </a:r>
            <a:r>
              <a:rPr lang="ja-JP" altLang="en-US" dirty="0"/>
              <a:t>　　</a:t>
            </a:r>
            <a:endParaRPr kumimoji="1" lang="ja-JP" altLang="en-US" dirty="0"/>
          </a:p>
        </p:txBody>
      </p:sp>
    </p:spTree>
    <p:extLst>
      <p:ext uri="{BB962C8B-B14F-4D97-AF65-F5344CB8AC3E}">
        <p14:creationId xmlns:p14="http://schemas.microsoft.com/office/powerpoint/2010/main" val="1135818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水, 市, 屋外, ボート が含まれている画像&#10;&#10;自動的に生成された説明">
            <a:extLst>
              <a:ext uri="{FF2B5EF4-FFF2-40B4-BE49-F238E27FC236}">
                <a16:creationId xmlns:a16="http://schemas.microsoft.com/office/drawing/2014/main" id="{598ABBE1-D102-4ADB-8C6D-F064F5E30D99}"/>
              </a:ext>
            </a:extLst>
          </p:cNvPr>
          <p:cNvPicPr>
            <a:picLocks noChangeAspect="1"/>
          </p:cNvPicPr>
          <p:nvPr/>
        </p:nvPicPr>
        <p:blipFill rotWithShape="1">
          <a:blip r:embed="rId2">
            <a:extLst>
              <a:ext uri="{28A0092B-C50C-407E-A947-70E740481C1C}">
                <a14:useLocalDpi xmlns:a14="http://schemas.microsoft.com/office/drawing/2010/main" val="0"/>
              </a:ext>
            </a:extLst>
          </a:blip>
          <a:srcRect t="48232" b="18299"/>
          <a:stretch/>
        </p:blipFill>
        <p:spPr>
          <a:xfrm>
            <a:off x="-3047" y="10"/>
            <a:ext cx="12191999" cy="6857990"/>
          </a:xfrm>
          <a:prstGeom prst="rect">
            <a:avLst/>
          </a:prstGeom>
        </p:spPr>
      </p:pic>
      <p:sp>
        <p:nvSpPr>
          <p:cNvPr id="2" name="タイトル 1">
            <a:extLst>
              <a:ext uri="{FF2B5EF4-FFF2-40B4-BE49-F238E27FC236}">
                <a16:creationId xmlns:a16="http://schemas.microsoft.com/office/drawing/2014/main" id="{1C5263CA-9395-4539-92D2-AF1658A68E97}"/>
              </a:ext>
            </a:extLst>
          </p:cNvPr>
          <p:cNvSpPr>
            <a:spLocks noGrp="1"/>
          </p:cNvSpPr>
          <p:nvPr>
            <p:ph type="title"/>
          </p:nvPr>
        </p:nvSpPr>
        <p:spPr/>
        <p:txBody>
          <a:bodyPr/>
          <a:lstStyle/>
          <a:p>
            <a:r>
              <a:rPr kumimoji="1" lang="ja-JP" altLang="en-US" dirty="0"/>
              <a:t>目標</a:t>
            </a:r>
          </a:p>
        </p:txBody>
      </p:sp>
      <p:sp>
        <p:nvSpPr>
          <p:cNvPr id="3" name="コンテンツ プレースホルダー 2">
            <a:extLst>
              <a:ext uri="{FF2B5EF4-FFF2-40B4-BE49-F238E27FC236}">
                <a16:creationId xmlns:a16="http://schemas.microsoft.com/office/drawing/2014/main" id="{361036A0-EEE5-4CB1-BBD1-CD1F9CB33F41}"/>
              </a:ext>
            </a:extLst>
          </p:cNvPr>
          <p:cNvSpPr>
            <a:spLocks noGrp="1"/>
          </p:cNvSpPr>
          <p:nvPr>
            <p:ph idx="1"/>
          </p:nvPr>
        </p:nvSpPr>
        <p:spPr/>
        <p:txBody>
          <a:bodyPr/>
          <a:lstStyle/>
          <a:p>
            <a:r>
              <a:rPr kumimoji="1" lang="en-US" altLang="ja-JP" dirty="0"/>
              <a:t>PC</a:t>
            </a:r>
            <a:r>
              <a:rPr kumimoji="1" lang="ja-JP" altLang="en-US" dirty="0"/>
              <a:t>を主に、</a:t>
            </a:r>
            <a:r>
              <a:rPr lang="en-US" altLang="ja-JP" dirty="0" err="1"/>
              <a:t>PlayeStation</a:t>
            </a:r>
            <a:r>
              <a:rPr lang="ja-JP" altLang="en-US" dirty="0"/>
              <a:t>、</a:t>
            </a:r>
            <a:r>
              <a:rPr lang="en-US" altLang="ja-JP" dirty="0"/>
              <a:t>Xbox</a:t>
            </a:r>
            <a:r>
              <a:rPr lang="ja-JP" altLang="en-US" dirty="0"/>
              <a:t>シリーズに登場する予定</a:t>
            </a:r>
            <a:endParaRPr lang="en-US" altLang="ja-JP" dirty="0"/>
          </a:p>
          <a:p>
            <a:r>
              <a:rPr kumimoji="1" lang="ja-JP" altLang="en-US" dirty="0"/>
              <a:t>売り状況次第に</a:t>
            </a:r>
            <a:r>
              <a:rPr kumimoji="1" lang="en-US" altLang="ja-JP" dirty="0"/>
              <a:t>DLC</a:t>
            </a:r>
            <a:r>
              <a:rPr kumimoji="1" lang="ja-JP" altLang="en-US" dirty="0"/>
              <a:t>開発</a:t>
            </a:r>
          </a:p>
        </p:txBody>
      </p:sp>
    </p:spTree>
    <p:extLst>
      <p:ext uri="{BB962C8B-B14F-4D97-AF65-F5344CB8AC3E}">
        <p14:creationId xmlns:p14="http://schemas.microsoft.com/office/powerpoint/2010/main" val="141273901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612</Words>
  <Application>Microsoft Office PowerPoint</Application>
  <PresentationFormat>ワイド画面</PresentationFormat>
  <Paragraphs>53</Paragraphs>
  <Slides>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HG創英角ﾎﾟｯﾌﾟ体</vt:lpstr>
      <vt:lpstr>游ゴシック</vt:lpstr>
      <vt:lpstr>游ゴシック Light</vt:lpstr>
      <vt:lpstr>Arial</vt:lpstr>
      <vt:lpstr>Arial</vt:lpstr>
      <vt:lpstr>Calibri</vt:lpstr>
      <vt:lpstr>Office テーマ</vt:lpstr>
      <vt:lpstr>天能</vt:lpstr>
      <vt:lpstr>ストーリー</vt:lpstr>
      <vt:lpstr>PowerPoint プレゼンテーション</vt:lpstr>
      <vt:lpstr>ゲーム内容</vt:lpstr>
      <vt:lpstr>パルクールして天能を集めろ！</vt:lpstr>
      <vt:lpstr>ゲーム画面</vt:lpstr>
      <vt:lpstr>システム</vt:lpstr>
      <vt:lpstr>ステージ</vt:lpstr>
      <vt:lpstr>目標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天能</dc:title>
  <dc:creator>伊　興良</dc:creator>
  <cp:lastModifiedBy>伊　興良</cp:lastModifiedBy>
  <cp:revision>8</cp:revision>
  <dcterms:created xsi:type="dcterms:W3CDTF">2020-11-21T10:01:55Z</dcterms:created>
  <dcterms:modified xsi:type="dcterms:W3CDTF">2021-01-31T05:05:03Z</dcterms:modified>
</cp:coreProperties>
</file>